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3"/>
  </p:notesMasterIdLst>
  <p:sldIdLst>
    <p:sldId id="256" r:id="rId2"/>
    <p:sldId id="289" r:id="rId3"/>
    <p:sldId id="315" r:id="rId4"/>
    <p:sldId id="316" r:id="rId5"/>
    <p:sldId id="317" r:id="rId6"/>
    <p:sldId id="320" r:id="rId7"/>
    <p:sldId id="321" r:id="rId8"/>
    <p:sldId id="322" r:id="rId9"/>
    <p:sldId id="324" r:id="rId10"/>
    <p:sldId id="319" r:id="rId11"/>
    <p:sldId id="31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uantum Hu" initials="QH" lastIdx="6" clrIdx="0">
    <p:extLst>
      <p:ext uri="{19B8F6BF-5375-455C-9EA6-DF929625EA0E}">
        <p15:presenceInfo xmlns:p15="http://schemas.microsoft.com/office/powerpoint/2012/main" userId="Quantum Hu" providerId="None"/>
      </p:ext>
    </p:extLst>
  </p:cmAuthor>
  <p:cmAuthor id="2" name="Ian Pepin" initials="IP" lastIdx="1" clrIdx="1">
    <p:extLst>
      <p:ext uri="{19B8F6BF-5375-455C-9EA6-DF929625EA0E}">
        <p15:presenceInfo xmlns:p15="http://schemas.microsoft.com/office/powerpoint/2012/main" userId="S::17ip@queensu.ca::b696f2d3-e4ef-482c-9a94-b0a7404bb24d" providerId="AD"/>
      </p:ext>
    </p:extLst>
  </p:cmAuthor>
  <p:cmAuthor id="3" name="Clare McMullen" initials="CM" lastIdx="2" clrIdx="2">
    <p:extLst>
      <p:ext uri="{19B8F6BF-5375-455C-9EA6-DF929625EA0E}">
        <p15:presenceInfo xmlns:p15="http://schemas.microsoft.com/office/powerpoint/2012/main" userId="Clare McMullen" providerId="None"/>
      </p:ext>
    </p:extLst>
  </p:cmAuthor>
  <p:cmAuthor id="4" name="Teaghan Laitar" initials="TL" lastIdx="12" clrIdx="3">
    <p:extLst>
      <p:ext uri="{19B8F6BF-5375-455C-9EA6-DF929625EA0E}">
        <p15:presenceInfo xmlns:p15="http://schemas.microsoft.com/office/powerpoint/2012/main" userId="Teaghan Laitar" providerId="None"/>
      </p:ext>
    </p:extLst>
  </p:cmAuthor>
  <p:cmAuthor id="5" name="Clare McMullen" initials="CM [2]" lastIdx="2" clrIdx="4">
    <p:extLst>
      <p:ext uri="{19B8F6BF-5375-455C-9EA6-DF929625EA0E}">
        <p15:presenceInfo xmlns:p15="http://schemas.microsoft.com/office/powerpoint/2012/main" userId="S::18cim@queensu.ca::a95c6cfc-dffa-4bdb-ab27-ae5b8a80b1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A0000"/>
    <a:srgbClr val="119DDE"/>
    <a:srgbClr val="000649"/>
    <a:srgbClr val="F34C3C"/>
    <a:srgbClr val="E74C3C"/>
    <a:srgbClr val="0E9EDF"/>
    <a:srgbClr val="000747"/>
    <a:srgbClr val="4E84C6"/>
    <a:srgbClr val="7AB2F6"/>
    <a:srgbClr val="109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03"/>
    <p:restoredTop sz="95522"/>
  </p:normalViewPr>
  <p:slideViewPr>
    <p:cSldViewPr snapToGrid="0">
      <p:cViewPr varScale="1">
        <p:scale>
          <a:sx n="94" d="100"/>
          <a:sy n="94" d="100"/>
        </p:scale>
        <p:origin x="102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8:04:31.122"/>
    </inkml:context>
    <inkml:brush xml:id="br0">
      <inkml:brushProperty name="width" value="0.2" units="cm"/>
      <inkml:brushProperty name="height" value="0.4" units="cm"/>
      <inkml:brushProperty name="color" value="#00F900"/>
      <inkml:brushProperty name="tip" value="rectangle"/>
      <inkml:brushProperty name="rasterOp" value="maskPen"/>
    </inkml:brush>
  </inkml:definitions>
  <inkml:trace contextRef="#ctx0" brushRef="#br0">922 187 16383,'-14'9'0,"2"-4"0,9-1 0,-2-3 0,0 6 0,2-4 0,-4 2 0,4 0 0,0-3 0,-2 6 0,2-5 0,0 4 0,-4-5 0,4 3 0,-5-2 0,3 1 0,0-3 0,-2 1 0,1-2 0,-1 0 0,2 2 0,-2-1 0,1 1 0,-1 0 0,2-1 0,0 3 0,2 1 0,-1 1 0,1 1 0,-2-5 0,2 5 0,-1-4 0,1 4 0,-2-4 0,0 1 0,-1-1 0,1 0 0,0 2 0,0-5 0,-3 5 0,3-5 0,0 5 0,-2-3 0,3 3 0,-3-2 0,1 1 0,1-1 0,0-1 0,0 3 0,-2-5 0,1 2 0,-1 1 0,2 2 0,0 0 0,3 2 0,-3-4 0,2 2 0,-2-3 0,-1 4 0,1-4 0,0 3 0,0-2 0,-1 0 0,1 1 0,-1-1 0,1 2 0,0-2 0,-1 2 0,1-2 0,0 0 0,-1 1 0,1-1 0,0 2 0,-1-2 0,1 1 0,0-3 0,0 4 0,-3-5 0,2 3 0,-2-1 0,3-2 0,0 3 0,-3-1 0,3-2 0,-3 5 0,3-5 0,0 5 0,-2-5 0,2 2 0,-3-2 0,1 0 0,1 0 0,-1 0 0,2 0 0,-4 0 0,4 0 0,-4 3 0,1-3 0,2 5 0,-5-5 0,2 3 0,-3-1 0,1 1 0,-1 0 0,3 2 0,-2-4 0,5 1 0,-5 1 0,5-3 0,-3 3 0,4-3 0,0 0 0,-3 0 0,2 0 0,-1 0 0,2 0 0,0-2 0,-1-4 0,4 1 0,-3-3 0,4 3 0,-1 0 0,2-2 0,0 1 0,0-1 0,0 0 0,-3 1 0,3-1 0,-3 2 0,3-2 0,0 1 0,0-1 0,0 2 0,0-3 0,0 3 0,0-3 0,0 3 0,0 0 0,0-3 0,0 3 0,0-3 0,0 3 0,0 0 0,0-3 0,0 3 0,0-3 0,0 3 0,0 0 0,0-3 0,0 3 0,0-3 0,0 3 0,0-2 0,0 1 0,0-1 0,0 2 0,0-2 0,0 1 0,0-1 0,0 0 0,0 2 0,0-2 0,0-1 0,0 3 0,0-2 0,0 2 0,0-6 0,0 5 0,0-5 0,0 3 0,0 2 0,0-2 0,0 3 0,0 0 0,0-3 0,0 2 0,0-1 0,0 2 0,0-2 0,0 1 0,0-1 0,-2 0 0,2 1 0,-7-1 0,3 2 0,-3 3 0,2-3 0,0 4 0,-1-3 0,1 1 0,0 0 0,-2 1 0,1 2 0,-2 0 0,3-2 0,-2 1 0,1-1 0,-1 2 0,1 0 0,1-2 0,-3 1 0,3-1 0,-3 0 0,3 1 0,-1-1 0,-1 0 0,1 1 0,-2-1 0,3-1 0,-1 3 0,1-5 0,-1 2 0,3-2 0,-1 0 0,-1 0 0,1 0 0,-1 0 0,19 2 0,-8 1 0,11 2 0,-12 0 0,0 3 0,3-3 0,-3 2 0,3 1 0,-3-3 0,0 5 0,2-3 0,-1 1 0,-1 2 0,-1-3 0,-1 3 0,0 2 0,-1-1 0,-2 1 0,2-2 0,-1 2 0,1-2 0,-2 3 0,3-3 0,-3 0 0,5 3 0,-5-3 0,5 3 0,-4 0 0,3-2 0,0 4 0,-1-1 0,2 3 0,-5-4 0,6 3 0,-6-2 0,3-1 0,-1 3 0,-1-5 0,2 2 0,-3-3 0,0 0 0,0 3 0,0-2 0,0 1 0,0-2 0,0 1 0,0 1 0,0-2 0,0 3 0,0-1 0,0-2 0,0 2 0,0 0 0,0-1 0,0 1 0,0 0 0,0-2 0,0 2 0,0 1 0,0-3 0,0 3 0,0-3 0,0 0 0,0 3 0,2-3 0,-2 3 0,5-3 0,-4 0 0,1 3 0,0-3 0,-1 3 0,1-3 0,1 0 0,-1 0 0,4 2 0,-1-2 0,0 3 0,0-3 0,0 0 0,0 0 0,1 0 0,-1 0 0,0 0 0,1 1 0,-1-1 0,0 0 0,0 0 0,1 0 0,-1-2 0,0-1 0,3-2 0,-3 0 0,3 0 0,-1 0 0,-1 0 0,1 0 0,0 0 0,-1 0 0,1 0 0,0 0 0,-1 0 0,2 0 0,-3 0 0,2 0 0,-1 0 0,2 0 0,-3 0 0,1 0 0,1 0 0,-1 0 0,2 0 0,-3 0 0,2 0 0,-1 0 0,2 0 0,-3 0 0,2 0 0,-1 0 0,2 0 0,-3 0 0,2 0 0,-1 0 0,1 0 0,-1 0 0,1 0 0,-1 0 0,1 0 0,-1 0 0,1 0 0,-1-2 0,1-1 0,-4-2 0,1 0 0,-1 0 0,2 2 0,0-2 0,0 2 0,-2-2 0,4 0 0,-6 0 0,6 2 0,-2-1 0,-2 1 0,4-2 0,-4 0 0,2 2 0,0-2 0,0 3 0,0-1 0,3-2 0,-2 5 0,1-5 0,-2 4 0,1-3 0,1 1 0,-1 0 0,2 1 0,-3-1 0,0 3 0,3-3 0,-2 1 0,1 1 0,-1-1 0,-1 2 0,3-2 0,-3 1 0,3-1 0,-3 2 0,2 0 0,-1-3 0,2 3 0,-3-5 0,0 5 0,0-5 0,0 2 0,0 1 0,0-3 0,0 2 0,0 0 0,-2-3 0,2 2 0,-5-3 0,5 2 0,-5 0 0,5 0 0,-2-2 0,0 1 0,1 2 0,-1-1 0,2 2 0,0-2 0,0 2 0,0-1 0,0 1 0,0-2 0,1 0 0,-4 0 0,3 0 0,-2 0 0,-1 0 0,1-2 0,-1 1 0,-1-1 0,1 2 0,0-1 0,1 2 0,2-4 0,-2 3 0,2-3 0,-5 3 0,7 0 0,-6 0 0,6 3 0,-4-5 0,2 6 0,0-9 0,1 9 0,-3-6 0,4 2 0,-4-1 0,5-2 0,-3 3 0,0 0 0,1 0 0,-3-1 0,1 1 0,1 0 0,-1 0 0,3 2 0,-4-2 0,2 2 0,0-2 0,0 2 0,1-1 0,1 3 0,-2-1 0,2 2 0,0 0 0,-1 0 0,1 0 0,0 4 0,-2-1 0,2 5 0,-2-6 0,-1 0 0,1 2 0,-2 2 0,-1 1 0,-2 0 0,0-2 0,0 2 0,-4-1 0,0 2 0,-4-3 0,0 0 0,2-2 0,-2 2 0,-1-2 0,3 2 0,-5 1 0,5-3 0,-5 2 0,5-4 0,-2 4 0,3-3 0,-1 1 0,1 2 0,-1-2 0,1 0 0,0 1 0,-1-1 0,1 2 0,0-2 0,0 2 0,-1-3 0,1 1 0,0 2 0,0-5 0,-1 5 0,1-2 0,0-1 0,-1 3 0,1-2 0,0 2 0,0-2 0,-1 1 0,1-1 0,0 0 0,0 1 0,0-1 0,-1 0 0,1 1 0,0-1 0,-1 0 0,1 2 0,0-2 0,-1 2 0,1 0 0,0-3 0,0 5 0,0-6 0,2 6 0,-2-2 0,2-1 0,0 5 0,1-6 0,2 4 0,0 0 0,0-2 0,0 2 0,0 1 0,0-3 0,0 2 0,0-2 0,0 3 0,0-3 0,-3 3 0,3-3 0,-5 0 0,2 0 0,0 0 0,-4 0 0,4 0 0,-5-2 0,3 1 0,0-3 0,-3 3 0,3-3 0,-3 1 0,3-2 0,-2 0 0,1 0 0,-1 0 0,-1 0 0,3 0 0,-2 0 0,0 0 0,1 2 0,-1-1 0,2 3 0,0-1 0,-1 2 0,1-2 0,0 1 0,0-3 0,-1 4 0,1-3 0,0 4 0,-1-1 0,-2 0 0,2 0 0,-5 1 0,5-1 0,-5 1 0,2 0 0,0-1 0,-2 1 0,5-1 0,-2-2 0,2 2 0,1-5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EA367F-831F-4003-B79E-470E37416067}" type="datetimeFigureOut">
              <a:rPr lang="en-US"/>
              <a:t>4/19/21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EA22CF-4EE8-46EC-9520-5786D0902557}" type="slidenum">
              <a:rPr lang="en-US"/>
              <a:t>‹#›</a:t>
            </a:fld>
            <a:endParaRPr lang="en-US"/>
          </a:p>
        </p:txBody>
      </p:sp>
    </p:spTree>
    <p:extLst>
      <p:ext uri="{BB962C8B-B14F-4D97-AF65-F5344CB8AC3E}">
        <p14:creationId xmlns:p14="http://schemas.microsoft.com/office/powerpoint/2010/main" val="128274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Hello everyone, </a:t>
            </a:r>
            <a:r>
              <a:rPr lang="en-CA" dirty="0">
                <a:sym typeface="Wingdings" panose="05000000000000000000" pitchFamily="2" charset="2"/>
              </a:rPr>
              <a:t></a:t>
            </a:r>
          </a:p>
          <a:p>
            <a:endParaRPr lang="en-CA" dirty="0">
              <a:sym typeface="Wingdings" panose="05000000000000000000" pitchFamily="2" charset="2"/>
            </a:endParaRPr>
          </a:p>
          <a:p>
            <a:r>
              <a:rPr lang="en-CA" dirty="0">
                <a:sym typeface="Wingdings" panose="05000000000000000000" pitchFamily="2" charset="2"/>
              </a:rPr>
              <a:t>Today, we’ll be taking a look my Used Car Prediction experiment.</a:t>
            </a:r>
          </a:p>
        </p:txBody>
      </p:sp>
      <p:sp>
        <p:nvSpPr>
          <p:cNvPr id="4" name="Slide Number Placeholder 3"/>
          <p:cNvSpPr>
            <a:spLocks noGrp="1"/>
          </p:cNvSpPr>
          <p:nvPr>
            <p:ph type="sldNum" sz="quarter" idx="5"/>
          </p:nvPr>
        </p:nvSpPr>
        <p:spPr/>
        <p:txBody>
          <a:bodyPr/>
          <a:lstStyle/>
          <a:p>
            <a:fld id="{1CEA22CF-4EE8-46EC-9520-5786D0902557}" type="slidenum">
              <a:rPr lang="en-US" smtClean="0"/>
              <a:t>1</a:t>
            </a:fld>
            <a:endParaRPr lang="en-US"/>
          </a:p>
        </p:txBody>
      </p:sp>
    </p:spTree>
    <p:extLst>
      <p:ext uri="{BB962C8B-B14F-4D97-AF65-F5344CB8AC3E}">
        <p14:creationId xmlns:p14="http://schemas.microsoft.com/office/powerpoint/2010/main" val="2885376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There are many important takeaways from this project. First, it has been demonstrated that resolution plays a major role in the success of a model. If the scope of a dataset is too large, and the data is too different, this severely impacts the model’s accuracy.  Once a more appropriate area was chosen, the model was very effective in learning the patterns. Clearly, resolution is an important factor that must be considered when investigating a dataset.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Another important take away is the feature </a:t>
            </a:r>
            <a:r>
              <a:rPr lang="en-CA" sz="1200" kern="1200" dirty="0" err="1">
                <a:solidFill>
                  <a:schemeClr val="tx1"/>
                </a:solidFill>
                <a:effectLst/>
                <a:latin typeface="+mn-lt"/>
                <a:ea typeface="+mn-ea"/>
                <a:cs typeface="+mn-cs"/>
              </a:rPr>
              <a:t>importances</a:t>
            </a:r>
            <a:r>
              <a:rPr lang="en-CA" sz="1200" kern="1200" dirty="0">
                <a:solidFill>
                  <a:schemeClr val="tx1"/>
                </a:solidFill>
                <a:effectLst/>
                <a:latin typeface="+mn-lt"/>
                <a:ea typeface="+mn-ea"/>
                <a:cs typeface="+mn-cs"/>
              </a:rPr>
              <a:t> of the model. It is valuable for sellers to know that odometer(milage) is not as important as many believe. It is also interesting to know that year plays a major role in determining price, even more so than the manufacturer does. All of these facts are valuable to anyone buying or selling a car who is hoping to better understand the current market and why certain vehicles are priced in such a way. Hopefully from this presentation you gained a better understanding of used car prices, and perhaps this may be beneficial to some us looking to get into the market in the near future. Thanks for listening!</a:t>
            </a:r>
          </a:p>
          <a:p>
            <a:endParaRPr lang="en-US" dirty="0"/>
          </a:p>
        </p:txBody>
      </p:sp>
      <p:sp>
        <p:nvSpPr>
          <p:cNvPr id="4" name="Slide Number Placeholder 3"/>
          <p:cNvSpPr>
            <a:spLocks noGrp="1"/>
          </p:cNvSpPr>
          <p:nvPr>
            <p:ph type="sldNum" sz="quarter" idx="5"/>
          </p:nvPr>
        </p:nvSpPr>
        <p:spPr/>
        <p:txBody>
          <a:bodyPr/>
          <a:lstStyle/>
          <a:p>
            <a:fld id="{1CEA22CF-4EE8-46EC-9520-5786D0902557}" type="slidenum">
              <a:rPr lang="en-US" smtClean="0"/>
              <a:t>10</a:t>
            </a:fld>
            <a:endParaRPr lang="en-US"/>
          </a:p>
        </p:txBody>
      </p:sp>
    </p:spTree>
    <p:extLst>
      <p:ext uri="{BB962C8B-B14F-4D97-AF65-F5344CB8AC3E}">
        <p14:creationId xmlns:p14="http://schemas.microsoft.com/office/powerpoint/2010/main" val="2821554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EA22CF-4EE8-46EC-9520-5786D0902557}" type="slidenum">
              <a:rPr lang="en-US" smtClean="0"/>
              <a:t>11</a:t>
            </a:fld>
            <a:endParaRPr lang="en-US"/>
          </a:p>
        </p:txBody>
      </p:sp>
    </p:spTree>
    <p:extLst>
      <p:ext uri="{BB962C8B-B14F-4D97-AF65-F5344CB8AC3E}">
        <p14:creationId xmlns:p14="http://schemas.microsoft.com/office/powerpoint/2010/main" val="3819055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today's presentation we will explore the original problem, changes made along the way, the dataset, solutions and results as well as final takeaways from this experiment.</a:t>
            </a:r>
          </a:p>
          <a:p>
            <a:endParaRPr lang="en-US" dirty="0"/>
          </a:p>
          <a:p>
            <a:r>
              <a:rPr lang="en-US" dirty="0"/>
              <a:t>*wait 2 seconds”</a:t>
            </a:r>
          </a:p>
        </p:txBody>
      </p:sp>
      <p:sp>
        <p:nvSpPr>
          <p:cNvPr id="4" name="Slide Number Placeholder 3"/>
          <p:cNvSpPr>
            <a:spLocks noGrp="1"/>
          </p:cNvSpPr>
          <p:nvPr>
            <p:ph type="sldNum" sz="quarter" idx="5"/>
          </p:nvPr>
        </p:nvSpPr>
        <p:spPr/>
        <p:txBody>
          <a:bodyPr/>
          <a:lstStyle/>
          <a:p>
            <a:fld id="{1CEA22CF-4EE8-46EC-9520-5786D0902557}" type="slidenum">
              <a:rPr lang="en-US" smtClean="0"/>
              <a:t>2</a:t>
            </a:fld>
            <a:endParaRPr lang="en-US"/>
          </a:p>
        </p:txBody>
      </p:sp>
    </p:spTree>
    <p:extLst>
      <p:ext uri="{BB962C8B-B14F-4D97-AF65-F5344CB8AC3E}">
        <p14:creationId xmlns:p14="http://schemas.microsoft.com/office/powerpoint/2010/main" val="2546216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Every year millions of used cars are bought and sold in the US and Canada. Buyers and sellers utilize mediums such as Craigslist, Kijiji and Autotrader to list and discover vehicles for sale in their area. Buyers looking for a used car hope to determine if sellers are asking a reasonable price, while sellers are looking for fair price to sell at. This situation poses a perfect opportunity to use machine learning to solve a real life problem. Using characteristics of a car, such as year, paint colour, model and milage, I hope to predict a price based on previous sales in the area. Thus, buyers and sellers can settle on a fair price for a used vehicle. </a:t>
            </a:r>
            <a:endParaRPr lang="en-US" sz="1200" dirty="0"/>
          </a:p>
        </p:txBody>
      </p:sp>
      <p:sp>
        <p:nvSpPr>
          <p:cNvPr id="4" name="Slide Number Placeholder 3"/>
          <p:cNvSpPr>
            <a:spLocks noGrp="1"/>
          </p:cNvSpPr>
          <p:nvPr>
            <p:ph type="sldNum" sz="quarter" idx="5"/>
          </p:nvPr>
        </p:nvSpPr>
        <p:spPr/>
        <p:txBody>
          <a:bodyPr/>
          <a:lstStyle/>
          <a:p>
            <a:fld id="{1CEA22CF-4EE8-46EC-9520-5786D0902557}" type="slidenum">
              <a:rPr lang="en-US" smtClean="0"/>
              <a:t>3</a:t>
            </a:fld>
            <a:endParaRPr lang="en-US"/>
          </a:p>
        </p:txBody>
      </p:sp>
    </p:spTree>
    <p:extLst>
      <p:ext uri="{BB962C8B-B14F-4D97-AF65-F5344CB8AC3E}">
        <p14:creationId xmlns:p14="http://schemas.microsoft.com/office/powerpoint/2010/main" val="2276492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data being utilized in this problem will be from the </a:t>
            </a:r>
            <a:r>
              <a:rPr lang="en-CA" sz="1200" i="1" kern="1200" dirty="0">
                <a:solidFill>
                  <a:schemeClr val="tx1"/>
                </a:solidFill>
                <a:effectLst/>
                <a:latin typeface="+mn-lt"/>
                <a:ea typeface="+mn-ea"/>
                <a:cs typeface="+mn-cs"/>
              </a:rPr>
              <a:t>Craigslist Used Car Dataset</a:t>
            </a:r>
            <a:r>
              <a:rPr lang="en-CA" sz="1200" kern="1200" dirty="0">
                <a:solidFill>
                  <a:schemeClr val="tx1"/>
                </a:solidFill>
                <a:effectLst/>
                <a:latin typeface="+mn-lt"/>
                <a:ea typeface="+mn-ea"/>
                <a:cs typeface="+mn-cs"/>
              </a:rPr>
              <a:t>. This set includes data from used car advertisements on Craigslist from across the United States and can be found on the Kaggle website. The data set includes variables such as manufacturer, model, year, odometer, size, type, </a:t>
            </a:r>
            <a:r>
              <a:rPr lang="en-CA" sz="1200" kern="1200" dirty="0" err="1">
                <a:solidFill>
                  <a:schemeClr val="tx1"/>
                </a:solidFill>
                <a:effectLst/>
                <a:latin typeface="+mn-lt"/>
                <a:ea typeface="+mn-ea"/>
                <a:cs typeface="+mn-cs"/>
              </a:rPr>
              <a:t>paint_color</a:t>
            </a:r>
            <a:r>
              <a:rPr lang="en-CA" sz="1200" kern="1200" dirty="0">
                <a:solidFill>
                  <a:schemeClr val="tx1"/>
                </a:solidFill>
                <a:effectLst/>
                <a:latin typeface="+mn-lt"/>
                <a:ea typeface="+mn-ea"/>
                <a:cs typeface="+mn-cs"/>
              </a:rPr>
              <a:t>, cylinders and more. The column ‘price’ will be used as the target variable. Since this is a numeric target, we will be using a regressor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As work began on this experiment it was quickly realized that the scope was too large. Prices across the country vary incredibly and therefore finding a model that could accurately apply to every state was not plausible. Therefore, I decided to narrow the scope to include only a few states near the Canadian border, so that the model may be easily comparable to Canadian used car data as well. These states included New York, Vermont, Michigan and New Hampshire.</a:t>
            </a:r>
            <a:r>
              <a:rPr lang="en-CA" dirty="0">
                <a:effectLst/>
              </a:rPr>
              <a:t> </a:t>
            </a:r>
          </a:p>
          <a:p>
            <a:endParaRPr lang="en-US" dirty="0"/>
          </a:p>
        </p:txBody>
      </p:sp>
      <p:sp>
        <p:nvSpPr>
          <p:cNvPr id="4" name="Slide Number Placeholder 3"/>
          <p:cNvSpPr>
            <a:spLocks noGrp="1"/>
          </p:cNvSpPr>
          <p:nvPr>
            <p:ph type="sldNum" sz="quarter" idx="5"/>
          </p:nvPr>
        </p:nvSpPr>
        <p:spPr/>
        <p:txBody>
          <a:bodyPr/>
          <a:lstStyle/>
          <a:p>
            <a:fld id="{1CEA22CF-4EE8-46EC-9520-5786D0902557}" type="slidenum">
              <a:rPr lang="en-US" smtClean="0"/>
              <a:t>4</a:t>
            </a:fld>
            <a:endParaRPr lang="en-US"/>
          </a:p>
        </p:txBody>
      </p:sp>
    </p:spTree>
    <p:extLst>
      <p:ext uri="{BB962C8B-B14F-4D97-AF65-F5344CB8AC3E}">
        <p14:creationId xmlns:p14="http://schemas.microsoft.com/office/powerpoint/2010/main" val="3818501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The experiment began by first cleaning up the data file. I dropped any null rows and manipulated the posting date variable from a string to the number of days since posting. I then extracted the data we required to make the model, by taking only rows which had the column variable ‘state’ as New York, Michigan, Vermont of New Hampshire. I also restricted the variable ‘year’ to be anything above 2009. This was because as cars got quite old (such as 1960s or 1970s) the price began to increase again, which negatively impacted the effectiveness model.</a:t>
            </a:r>
            <a:r>
              <a:rPr lang="en-CA" dirty="0">
                <a:effectLst/>
              </a:rPr>
              <a:t> </a:t>
            </a:r>
          </a:p>
          <a:p>
            <a:endParaRPr lang="en-CA" dirty="0">
              <a:effectLst/>
            </a:endParaRPr>
          </a:p>
          <a:p>
            <a:r>
              <a:rPr lang="en-CA" dirty="0">
                <a:effectLst/>
              </a:rPr>
              <a:t>In order to preprocess the data, </a:t>
            </a:r>
            <a:r>
              <a:rPr lang="en-CA" sz="1200" kern="1200" dirty="0">
                <a:solidFill>
                  <a:schemeClr val="tx1"/>
                </a:solidFill>
                <a:effectLst/>
                <a:latin typeface="+mn-lt"/>
                <a:ea typeface="+mn-ea"/>
                <a:cs typeface="+mn-cs"/>
              </a:rPr>
              <a:t>I created pipelines to process the numeric data and the categorical data separately. The numeric columns were checked for missing values and replaced by the mean of the column. Then they were standardized, subtracting the mean and scaling to unit variance. The categorical columns were also checked for missing values and then were </a:t>
            </a:r>
            <a:r>
              <a:rPr lang="en-CA" sz="1200" kern="1200" dirty="0" err="1">
                <a:solidFill>
                  <a:schemeClr val="tx1"/>
                </a:solidFill>
                <a:effectLst/>
                <a:latin typeface="+mn-lt"/>
                <a:ea typeface="+mn-ea"/>
                <a:cs typeface="+mn-cs"/>
              </a:rPr>
              <a:t>OneHotEncoded</a:t>
            </a:r>
            <a:r>
              <a:rPr lang="en-CA" sz="1200" kern="1200" dirty="0">
                <a:solidFill>
                  <a:schemeClr val="tx1"/>
                </a:solidFill>
                <a:effectLst/>
                <a:latin typeface="+mn-lt"/>
                <a:ea typeface="+mn-ea"/>
                <a:cs typeface="+mn-cs"/>
              </a:rPr>
              <a:t>. This creates binary columns for each categorical label in the column, thus allowing us to use it in the model.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I also decided to use the Random Forest Regressor from sci-kit learn to build the model.</a:t>
            </a:r>
          </a:p>
          <a:p>
            <a:r>
              <a:rPr lang="en-CA" sz="1200" kern="1200" dirty="0">
                <a:solidFill>
                  <a:schemeClr val="tx1"/>
                </a:solidFill>
                <a:effectLst/>
                <a:latin typeface="+mn-lt"/>
                <a:ea typeface="+mn-ea"/>
                <a:cs typeface="+mn-cs"/>
              </a:rPr>
              <a:t>I then tuned the parameters </a:t>
            </a:r>
            <a:r>
              <a:rPr lang="en-CA" sz="1200" kern="1200" dirty="0" err="1">
                <a:solidFill>
                  <a:schemeClr val="tx1"/>
                </a:solidFill>
                <a:effectLst/>
                <a:latin typeface="+mn-lt"/>
                <a:ea typeface="+mn-ea"/>
                <a:cs typeface="+mn-cs"/>
              </a:rPr>
              <a:t>n_estimators</a:t>
            </a:r>
            <a:r>
              <a:rPr lang="en-CA" sz="1200" kern="1200" dirty="0">
                <a:solidFill>
                  <a:schemeClr val="tx1"/>
                </a:solidFill>
                <a:effectLst/>
                <a:latin typeface="+mn-lt"/>
                <a:ea typeface="+mn-ea"/>
                <a:cs typeface="+mn-cs"/>
              </a:rPr>
              <a:t> and </a:t>
            </a:r>
            <a:r>
              <a:rPr lang="en-CA" sz="1200" kern="1200" dirty="0" err="1">
                <a:solidFill>
                  <a:schemeClr val="tx1"/>
                </a:solidFill>
                <a:effectLst/>
                <a:latin typeface="+mn-lt"/>
                <a:ea typeface="+mn-ea"/>
                <a:cs typeface="+mn-cs"/>
              </a:rPr>
              <a:t>max_depth</a:t>
            </a:r>
            <a:r>
              <a:rPr lang="en-CA" sz="1200" kern="1200" dirty="0">
                <a:solidFill>
                  <a:schemeClr val="tx1"/>
                </a:solidFill>
                <a:effectLst/>
                <a:latin typeface="+mn-lt"/>
                <a:ea typeface="+mn-ea"/>
                <a:cs typeface="+mn-cs"/>
              </a:rPr>
              <a:t> to arrive upon the final model.</a:t>
            </a:r>
          </a:p>
          <a:p>
            <a:r>
              <a:rPr lang="en-CA" sz="1200" kern="1200" dirty="0">
                <a:solidFill>
                  <a:schemeClr val="tx1"/>
                </a:solidFill>
                <a:effectLst/>
                <a:latin typeface="+mn-lt"/>
                <a:ea typeface="+mn-ea"/>
                <a:cs typeface="+mn-cs"/>
              </a:rPr>
              <a:t>Finally, I used the method eli5 to display the feature </a:t>
            </a:r>
            <a:r>
              <a:rPr lang="en-CA" sz="1200" kern="1200" dirty="0" err="1">
                <a:solidFill>
                  <a:schemeClr val="tx1"/>
                </a:solidFill>
                <a:effectLst/>
                <a:latin typeface="+mn-lt"/>
                <a:ea typeface="+mn-ea"/>
                <a:cs typeface="+mn-cs"/>
              </a:rPr>
              <a:t>imortances</a:t>
            </a:r>
            <a:r>
              <a:rPr lang="en-CA" sz="1200" kern="1200" dirty="0">
                <a:solidFill>
                  <a:schemeClr val="tx1"/>
                </a:solidFill>
                <a:effectLst/>
                <a:latin typeface="+mn-lt"/>
                <a:ea typeface="+mn-ea"/>
                <a:cs typeface="+mn-cs"/>
              </a:rPr>
              <a:t>, and manually plotted a bar chart for the permutation </a:t>
            </a:r>
            <a:r>
              <a:rPr lang="en-CA" sz="1200" kern="1200" dirty="0" err="1">
                <a:solidFill>
                  <a:schemeClr val="tx1"/>
                </a:solidFill>
                <a:effectLst/>
                <a:latin typeface="+mn-lt"/>
                <a:ea typeface="+mn-ea"/>
                <a:cs typeface="+mn-cs"/>
              </a:rPr>
              <a:t>importances</a:t>
            </a:r>
            <a:r>
              <a:rPr lang="en-CA" sz="1200" kern="1200" dirty="0">
                <a:solidFill>
                  <a:schemeClr val="tx1"/>
                </a:solidFill>
                <a:effectLst/>
                <a:latin typeface="+mn-lt"/>
                <a:ea typeface="+mn-ea"/>
                <a:cs typeface="+mn-cs"/>
              </a:rPr>
              <a:t> using </a:t>
            </a:r>
            <a:r>
              <a:rPr lang="en-CA" sz="1200" kern="1200" dirty="0" err="1">
                <a:solidFill>
                  <a:schemeClr val="tx1"/>
                </a:solidFill>
                <a:effectLst/>
                <a:latin typeface="+mn-lt"/>
                <a:ea typeface="+mn-ea"/>
                <a:cs typeface="+mn-cs"/>
              </a:rPr>
              <a:t>pyplot</a:t>
            </a:r>
            <a:r>
              <a:rPr lang="en-CA"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1CEA22CF-4EE8-46EC-9520-5786D0902557}" type="slidenum">
              <a:rPr lang="en-US" smtClean="0"/>
              <a:t>5</a:t>
            </a:fld>
            <a:endParaRPr lang="en-US"/>
          </a:p>
        </p:txBody>
      </p:sp>
    </p:spTree>
    <p:extLst>
      <p:ext uri="{BB962C8B-B14F-4D97-AF65-F5344CB8AC3E}">
        <p14:creationId xmlns:p14="http://schemas.microsoft.com/office/powerpoint/2010/main" val="99710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we can see that both the training accuracy and the testing accuracy were quite good for this model. This was a major improvement from earlier scores where the area had not been specified. These results were approximately 40% training accuracy and 0.1% testing accuracy. After narrowing the scope, the scores improved drastically. </a:t>
            </a:r>
            <a:endParaRPr lang="en-US" dirty="0"/>
          </a:p>
        </p:txBody>
      </p:sp>
      <p:sp>
        <p:nvSpPr>
          <p:cNvPr id="4" name="Slide Number Placeholder 3"/>
          <p:cNvSpPr>
            <a:spLocks noGrp="1"/>
          </p:cNvSpPr>
          <p:nvPr>
            <p:ph type="sldNum" sz="quarter" idx="5"/>
          </p:nvPr>
        </p:nvSpPr>
        <p:spPr/>
        <p:txBody>
          <a:bodyPr/>
          <a:lstStyle/>
          <a:p>
            <a:fld id="{1CEA22CF-4EE8-46EC-9520-5786D0902557}" type="slidenum">
              <a:rPr lang="en-US" smtClean="0"/>
              <a:t>6</a:t>
            </a:fld>
            <a:endParaRPr lang="en-US"/>
          </a:p>
        </p:txBody>
      </p:sp>
    </p:spTree>
    <p:extLst>
      <p:ext uri="{BB962C8B-B14F-4D97-AF65-F5344CB8AC3E}">
        <p14:creationId xmlns:p14="http://schemas.microsoft.com/office/powerpoint/2010/main" val="2912990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we can also see some of the most important factors of the model. Interestingly, the model 1500 was one of the most important factors. However, since there are hundreds of factors with minimal importance, it is more beneficial to the permutation </a:t>
            </a:r>
            <a:r>
              <a:rPr lang="en-CA" sz="1200" kern="1200" dirty="0" err="1">
                <a:solidFill>
                  <a:schemeClr val="tx1"/>
                </a:solidFill>
                <a:effectLst/>
                <a:latin typeface="+mn-lt"/>
                <a:ea typeface="+mn-ea"/>
                <a:cs typeface="+mn-cs"/>
              </a:rPr>
              <a:t>importances</a:t>
            </a:r>
            <a:r>
              <a:rPr lang="en-CA"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1CEA22CF-4EE8-46EC-9520-5786D0902557}" type="slidenum">
              <a:rPr lang="en-US" smtClean="0"/>
              <a:t>7</a:t>
            </a:fld>
            <a:endParaRPr lang="en-US"/>
          </a:p>
        </p:txBody>
      </p:sp>
    </p:spTree>
    <p:extLst>
      <p:ext uri="{BB962C8B-B14F-4D97-AF65-F5344CB8AC3E}">
        <p14:creationId xmlns:p14="http://schemas.microsoft.com/office/powerpoint/2010/main" val="63259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From this we can see that drive, year, manufacturer and size are the four most important factors. This makes a great deal of sense. In general, SUVs and trucks with four wheel drive are more expensive than smaller cars with only forward wheel drive and larger cars will be much more expensive than smaller cars. Another interesting revelation is that year is much more significant than odometer. This means that mileage is not as important in determining price as one might have thought. Manufacturer is also of high importance which also makes sense, as different companies have different qualities and therefore prices of cars. Additionally, paint colour has a very low significance in determining the price, which is somewhat expected. </a:t>
            </a:r>
            <a:endParaRPr lang="en-US" dirty="0"/>
          </a:p>
        </p:txBody>
      </p:sp>
      <p:sp>
        <p:nvSpPr>
          <p:cNvPr id="4" name="Slide Number Placeholder 3"/>
          <p:cNvSpPr>
            <a:spLocks noGrp="1"/>
          </p:cNvSpPr>
          <p:nvPr>
            <p:ph type="sldNum" sz="quarter" idx="5"/>
          </p:nvPr>
        </p:nvSpPr>
        <p:spPr/>
        <p:txBody>
          <a:bodyPr/>
          <a:lstStyle/>
          <a:p>
            <a:fld id="{1CEA22CF-4EE8-46EC-9520-5786D0902557}" type="slidenum">
              <a:rPr lang="en-US" smtClean="0"/>
              <a:t>8</a:t>
            </a:fld>
            <a:endParaRPr lang="en-US"/>
          </a:p>
        </p:txBody>
      </p:sp>
    </p:spTree>
    <p:extLst>
      <p:ext uri="{BB962C8B-B14F-4D97-AF65-F5344CB8AC3E}">
        <p14:creationId xmlns:p14="http://schemas.microsoft.com/office/powerpoint/2010/main" val="621525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 also decided to add a sample use case for the model. In table 2 we can see the model’s predictions for a few cars found at </a:t>
            </a:r>
            <a:r>
              <a:rPr lang="en-CA" sz="1200" kern="1200" dirty="0" err="1">
                <a:solidFill>
                  <a:schemeClr val="tx1"/>
                </a:solidFill>
                <a:effectLst/>
                <a:latin typeface="+mn-lt"/>
                <a:ea typeface="+mn-ea"/>
                <a:cs typeface="+mn-cs"/>
              </a:rPr>
              <a:t>autotrader.ca</a:t>
            </a:r>
            <a:r>
              <a:rPr lang="en-CA" sz="1200" kern="1200" dirty="0">
                <a:solidFill>
                  <a:schemeClr val="tx1"/>
                </a:solidFill>
                <a:effectLst/>
                <a:latin typeface="+mn-lt"/>
                <a:ea typeface="+mn-ea"/>
                <a:cs typeface="+mn-cs"/>
              </a:rPr>
              <a:t>. I have multiplied each prediction by the current exchange rate to compare the prices in Canadian dollars. A buyer can use this number to determine if a certain listing if worth the current asking price. </a:t>
            </a:r>
          </a:p>
          <a:p>
            <a:endParaRPr lang="en-US" dirty="0"/>
          </a:p>
        </p:txBody>
      </p:sp>
      <p:sp>
        <p:nvSpPr>
          <p:cNvPr id="4" name="Slide Number Placeholder 3"/>
          <p:cNvSpPr>
            <a:spLocks noGrp="1"/>
          </p:cNvSpPr>
          <p:nvPr>
            <p:ph type="sldNum" sz="quarter" idx="5"/>
          </p:nvPr>
        </p:nvSpPr>
        <p:spPr/>
        <p:txBody>
          <a:bodyPr/>
          <a:lstStyle/>
          <a:p>
            <a:fld id="{1CEA22CF-4EE8-46EC-9520-5786D0902557}" type="slidenum">
              <a:rPr lang="en-US" smtClean="0"/>
              <a:t>9</a:t>
            </a:fld>
            <a:endParaRPr lang="en-US"/>
          </a:p>
        </p:txBody>
      </p:sp>
    </p:spTree>
    <p:extLst>
      <p:ext uri="{BB962C8B-B14F-4D97-AF65-F5344CB8AC3E}">
        <p14:creationId xmlns:p14="http://schemas.microsoft.com/office/powerpoint/2010/main" val="1104247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4/19/21</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970395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4/19/21</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478272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4/19/21</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501201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4/19/21</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791422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4/19/21</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690400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4/19/21</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491404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4/19/21</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507502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4/19/21</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675706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4/19/21</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805169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4/19/21</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032938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4/19/21</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711326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4/19/21</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447317"/>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86" r:id="rId6"/>
    <p:sldLayoutId id="2147483782" r:id="rId7"/>
    <p:sldLayoutId id="2147483783" r:id="rId8"/>
    <p:sldLayoutId id="2147483784" r:id="rId9"/>
    <p:sldLayoutId id="2147483785" r:id="rId10"/>
    <p:sldLayoutId id="2147483787"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19.jpeg"/><Relationship Id="rId12"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microsoft.com/office/2007/relationships/hdphoto" Target="../media/hdphoto8.wdp"/><Relationship Id="rId11" Type="http://schemas.microsoft.com/office/2007/relationships/hdphoto" Target="../media/hdphoto10.wdp"/><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notesSlide" Target="../notesSlides/notesSlide10.xml"/><Relationship Id="rId9" Type="http://schemas.microsoft.com/office/2007/relationships/hdphoto" Target="../media/hdphoto9.wdp"/></Relationships>
</file>

<file path=ppt/slides/_rels/slide11.xml.rels><?xml version="1.0" encoding="UTF-8" standalone="yes"?>
<Relationships xmlns="http://schemas.openxmlformats.org/package/2006/relationships"><Relationship Id="rId8" Type="http://schemas.openxmlformats.org/officeDocument/2006/relationships/hyperlink" Target="https://www.autotrader.ca/cars/subaru/outback/2018/?gclid=Cj0KCQjwse-DBhC7ARIsAI8YcWLaENUcKwObiZwNbo4UiF4MzBr4IXBbCzFg_y6i3i5URLOZIW1Lg6gaArG4EALw_wcB" TargetMode="External"/><Relationship Id="rId3" Type="http://schemas.openxmlformats.org/officeDocument/2006/relationships/slideLayout" Target="../slideLayouts/slideLayout2.xml"/><Relationship Id="rId7" Type="http://schemas.openxmlformats.org/officeDocument/2006/relationships/hyperlink" Target="https://scikit-learn.org/stable/auto_examples/inspection/plot_permutation_importance.html" TargetMode="Externa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towardsdatascience.com/extracting-feature-importances-from-scikit-learn-pipelines-18c79b4ae09a" TargetMode="External"/><Relationship Id="rId5" Type="http://schemas.openxmlformats.org/officeDocument/2006/relationships/hyperlink" Target="https://www.kaggle.com/austinreese/craigslist-carstrucks-data" TargetMode="External"/><Relationship Id="rId4" Type="http://schemas.openxmlformats.org/officeDocument/2006/relationships/notesSlide" Target="../notesSlides/notesSlide11.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microsoft.com/office/2007/relationships/hdphoto" Target="../media/hdphoto2.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notesSlide" Target="../notesSlides/notesSlide3.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microsoft.com/office/2007/relationships/hdphoto" Target="../media/hdphoto5.wdp"/><Relationship Id="rId13" Type="http://schemas.microsoft.com/office/2007/relationships/hdphoto" Target="../media/hdphoto7.wdp"/><Relationship Id="rId3" Type="http://schemas.openxmlformats.org/officeDocument/2006/relationships/slideLayout" Target="../slideLayouts/slideLayout2.xml"/><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audio" Target="../media/media4.m4a"/><Relationship Id="rId1" Type="http://schemas.microsoft.com/office/2007/relationships/media" Target="../media/media4.m4a"/><Relationship Id="rId6" Type="http://schemas.microsoft.com/office/2007/relationships/hdphoto" Target="../media/hdphoto4.wdp"/><Relationship Id="rId11" Type="http://schemas.openxmlformats.org/officeDocument/2006/relationships/image" Target="../media/image10.png"/><Relationship Id="rId5" Type="http://schemas.openxmlformats.org/officeDocument/2006/relationships/image" Target="../media/image7.png"/><Relationship Id="rId10" Type="http://schemas.microsoft.com/office/2007/relationships/hdphoto" Target="../media/hdphoto6.wdp"/><Relationship Id="rId4" Type="http://schemas.openxmlformats.org/officeDocument/2006/relationships/notesSlide" Target="../notesSlides/notesSlide4.xml"/><Relationship Id="rId9" Type="http://schemas.openxmlformats.org/officeDocument/2006/relationships/image" Target="../media/image9.png"/><Relationship Id="rId1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2.png"/><Relationship Id="rId4" Type="http://schemas.openxmlformats.org/officeDocument/2006/relationships/notesSlide" Target="../notesSlides/notesSlide5.xml"/><Relationship Id="rId9" Type="http://schemas.openxmlformats.org/officeDocument/2006/relationships/image" Target="../media/image13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useBgFill="1">
        <p:nvSpPr>
          <p:cNvPr id="16" name="Rectangle 17">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9">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Download Used Car Buyer Melbourne - Used Cars Line Up PNG Image with No  Background - PNGkey.com">
            <a:extLst>
              <a:ext uri="{FF2B5EF4-FFF2-40B4-BE49-F238E27FC236}">
                <a16:creationId xmlns:a16="http://schemas.microsoft.com/office/drawing/2014/main" id="{5BED419D-9FD6-584F-B3EA-BA81504FB2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70563"/>
            <a:ext cx="12192000" cy="234315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6E3A9A78-044D-5B41-BE17-C074798A3F25}"/>
              </a:ext>
            </a:extLst>
          </p:cNvPr>
          <p:cNvGrpSpPr/>
          <p:nvPr/>
        </p:nvGrpSpPr>
        <p:grpSpPr>
          <a:xfrm>
            <a:off x="1499481" y="4316504"/>
            <a:ext cx="9245600" cy="1159614"/>
            <a:chOff x="800100" y="5265327"/>
            <a:chExt cx="6253107" cy="1058381"/>
          </a:xfrm>
        </p:grpSpPr>
        <p:sp>
          <p:nvSpPr>
            <p:cNvPr id="18" name="Rectangle 17">
              <a:extLst>
                <a:ext uri="{FF2B5EF4-FFF2-40B4-BE49-F238E27FC236}">
                  <a16:creationId xmlns:a16="http://schemas.microsoft.com/office/drawing/2014/main" id="{E2C9AA43-EC65-0045-B019-7F393DD1A892}"/>
                </a:ext>
              </a:extLst>
            </p:cNvPr>
            <p:cNvSpPr/>
            <p:nvPr/>
          </p:nvSpPr>
          <p:spPr>
            <a:xfrm>
              <a:off x="963243" y="5265327"/>
              <a:ext cx="6089964" cy="922096"/>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134417FB-9E78-B04A-954F-74BBB7A3A409}"/>
                </a:ext>
              </a:extLst>
            </p:cNvPr>
            <p:cNvSpPr/>
            <p:nvPr/>
          </p:nvSpPr>
          <p:spPr>
            <a:xfrm>
              <a:off x="800100" y="5401612"/>
              <a:ext cx="6120399" cy="9220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itle 1"/>
          <p:cNvSpPr>
            <a:spLocks noGrp="1"/>
          </p:cNvSpPr>
          <p:nvPr>
            <p:ph type="ctrTitle"/>
          </p:nvPr>
        </p:nvSpPr>
        <p:spPr>
          <a:xfrm>
            <a:off x="1740697" y="4555080"/>
            <a:ext cx="10307647" cy="978772"/>
          </a:xfrm>
        </p:spPr>
        <p:txBody>
          <a:bodyPr>
            <a:normAutofit/>
          </a:bodyPr>
          <a:lstStyle/>
          <a:p>
            <a:r>
              <a:rPr lang="en-US" sz="4000" b="1" dirty="0">
                <a:solidFill>
                  <a:schemeClr val="bg1">
                    <a:lumMod val="95000"/>
                  </a:schemeClr>
                </a:solidFill>
                <a:latin typeface="Proxima Nova" panose="02000506030000020004" pitchFamily="2" charset="0"/>
              </a:rPr>
              <a:t>Used car Price predictions</a:t>
            </a:r>
          </a:p>
        </p:txBody>
      </p:sp>
      <p:pic>
        <p:nvPicPr>
          <p:cNvPr id="3" name="Audio 2">
            <a:hlinkClick r:id="" action="ppaction://media"/>
            <a:extLst>
              <a:ext uri="{FF2B5EF4-FFF2-40B4-BE49-F238E27FC236}">
                <a16:creationId xmlns:a16="http://schemas.microsoft.com/office/drawing/2014/main" id="{C21B4B03-C3A7-1642-BE88-43DB288DA8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6211"/>
    </mc:Choice>
    <mc:Fallback xmlns="">
      <p:transition spd="slow" advTm="6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BB6528-ADB7-D248-BB45-6C5584171361}"/>
              </a:ext>
            </a:extLst>
          </p:cNvPr>
          <p:cNvGrpSpPr/>
          <p:nvPr/>
        </p:nvGrpSpPr>
        <p:grpSpPr>
          <a:xfrm>
            <a:off x="567585" y="472613"/>
            <a:ext cx="3737715" cy="1058381"/>
            <a:chOff x="567585" y="472613"/>
            <a:chExt cx="6253107" cy="1058381"/>
          </a:xfrm>
        </p:grpSpPr>
        <p:sp>
          <p:nvSpPr>
            <p:cNvPr id="43" name="Rectangle 42">
              <a:extLst>
                <a:ext uri="{FF2B5EF4-FFF2-40B4-BE49-F238E27FC236}">
                  <a16:creationId xmlns:a16="http://schemas.microsoft.com/office/drawing/2014/main" id="{BE2FF4D4-3CE1-834A-87D1-3B79401607B2}"/>
                </a:ext>
              </a:extLst>
            </p:cNvPr>
            <p:cNvSpPr/>
            <p:nvPr/>
          </p:nvSpPr>
          <p:spPr>
            <a:xfrm>
              <a:off x="730728" y="472613"/>
              <a:ext cx="6089964" cy="922096"/>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9D0681D3-4CA6-EC4D-829B-E19CEE232044}"/>
                </a:ext>
              </a:extLst>
            </p:cNvPr>
            <p:cNvSpPr/>
            <p:nvPr/>
          </p:nvSpPr>
          <p:spPr>
            <a:xfrm>
              <a:off x="567585" y="608898"/>
              <a:ext cx="6120399" cy="9220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itle 1">
            <a:extLst>
              <a:ext uri="{FF2B5EF4-FFF2-40B4-BE49-F238E27FC236}">
                <a16:creationId xmlns:a16="http://schemas.microsoft.com/office/drawing/2014/main" id="{D60A4A62-B6E0-4F6A-83C5-A7CABB68703D}"/>
              </a:ext>
            </a:extLst>
          </p:cNvPr>
          <p:cNvSpPr>
            <a:spLocks noGrp="1"/>
          </p:cNvSpPr>
          <p:nvPr>
            <p:ph type="title"/>
          </p:nvPr>
        </p:nvSpPr>
        <p:spPr>
          <a:xfrm>
            <a:off x="642133" y="708944"/>
            <a:ext cx="6130357" cy="739852"/>
          </a:xfrm>
        </p:spPr>
        <p:txBody>
          <a:bodyPr>
            <a:normAutofit/>
          </a:bodyPr>
          <a:lstStyle/>
          <a:p>
            <a:r>
              <a:rPr lang="en-CA" b="1" dirty="0">
                <a:solidFill>
                  <a:schemeClr val="bg1">
                    <a:lumMod val="95000"/>
                  </a:schemeClr>
                </a:solidFill>
                <a:latin typeface="Proxima Nova" panose="02000506030000020004" pitchFamily="2" charset="0"/>
              </a:rPr>
              <a:t>Takeaways</a:t>
            </a:r>
          </a:p>
        </p:txBody>
      </p:sp>
      <p:sp>
        <p:nvSpPr>
          <p:cNvPr id="41" name="Content Placeholder 2">
            <a:extLst>
              <a:ext uri="{FF2B5EF4-FFF2-40B4-BE49-F238E27FC236}">
                <a16:creationId xmlns:a16="http://schemas.microsoft.com/office/drawing/2014/main" id="{7A331E7E-EDC0-B443-9724-04F14F80B5FD}"/>
              </a:ext>
            </a:extLst>
          </p:cNvPr>
          <p:cNvSpPr>
            <a:spLocks noGrp="1"/>
          </p:cNvSpPr>
          <p:nvPr>
            <p:ph idx="1"/>
          </p:nvPr>
        </p:nvSpPr>
        <p:spPr>
          <a:xfrm>
            <a:off x="665102" y="1879317"/>
            <a:ext cx="6431255" cy="2616483"/>
          </a:xfrm>
        </p:spPr>
        <p:txBody>
          <a:bodyPr vert="horz" lIns="91440" tIns="45720" rIns="91440" bIns="45720" rtlCol="0">
            <a:normAutofit/>
          </a:bodyPr>
          <a:lstStyle/>
          <a:p>
            <a:pPr>
              <a:lnSpc>
                <a:spcPct val="110000"/>
              </a:lnSpc>
            </a:pPr>
            <a:r>
              <a:rPr lang="en-US" dirty="0">
                <a:latin typeface="Proxima Nova" panose="02000506030000020004" pitchFamily="2" charset="0"/>
              </a:rPr>
              <a:t>Importance of scope/resolution.</a:t>
            </a:r>
          </a:p>
          <a:p>
            <a:pPr lvl="1">
              <a:lnSpc>
                <a:spcPct val="110000"/>
              </a:lnSpc>
            </a:pPr>
            <a:r>
              <a:rPr lang="en-US" dirty="0">
                <a:latin typeface="Proxima Nova" panose="02000506030000020004" pitchFamily="2" charset="0"/>
              </a:rPr>
              <a:t>Model took ages to run.</a:t>
            </a:r>
          </a:p>
          <a:p>
            <a:pPr lvl="1">
              <a:lnSpc>
                <a:spcPct val="110000"/>
              </a:lnSpc>
            </a:pPr>
            <a:r>
              <a:rPr lang="en-US" dirty="0">
                <a:latin typeface="Proxima Nova" panose="02000506030000020004" pitchFamily="2" charset="0"/>
              </a:rPr>
              <a:t>Accuracy was extremely low.</a:t>
            </a:r>
          </a:p>
          <a:p>
            <a:pPr>
              <a:lnSpc>
                <a:spcPct val="110000"/>
              </a:lnSpc>
            </a:pPr>
            <a:r>
              <a:rPr lang="en-US" dirty="0">
                <a:latin typeface="Proxima Nova" panose="02000506030000020004" pitchFamily="2" charset="0"/>
              </a:rPr>
              <a:t>Variables Importances</a:t>
            </a:r>
          </a:p>
          <a:p>
            <a:pPr lvl="1">
              <a:lnSpc>
                <a:spcPct val="110000"/>
              </a:lnSpc>
            </a:pPr>
            <a:r>
              <a:rPr lang="en-US" dirty="0">
                <a:latin typeface="Proxima Nova" panose="02000506030000020004" pitchFamily="2" charset="0"/>
              </a:rPr>
              <a:t>Year and Manufacturer very important.</a:t>
            </a:r>
          </a:p>
          <a:p>
            <a:pPr lvl="1">
              <a:lnSpc>
                <a:spcPct val="110000"/>
              </a:lnSpc>
            </a:pPr>
            <a:r>
              <a:rPr lang="en-US" dirty="0">
                <a:latin typeface="Proxima Nova" panose="02000506030000020004" pitchFamily="2" charset="0"/>
              </a:rPr>
              <a:t>Mileage not as significant.</a:t>
            </a:r>
          </a:p>
          <a:p>
            <a:pPr>
              <a:lnSpc>
                <a:spcPct val="110000"/>
              </a:lnSpc>
            </a:pPr>
            <a:endParaRPr lang="en-US" dirty="0">
              <a:latin typeface="Proxima Nova" panose="02000506030000020004" pitchFamily="2" charset="0"/>
            </a:endParaRPr>
          </a:p>
          <a:p>
            <a:pPr marL="0" indent="0">
              <a:lnSpc>
                <a:spcPct val="110000"/>
              </a:lnSpc>
              <a:buNone/>
            </a:pPr>
            <a:endParaRPr lang="en-US" sz="1400" dirty="0"/>
          </a:p>
        </p:txBody>
      </p:sp>
      <p:pic>
        <p:nvPicPr>
          <p:cNvPr id="7170" name="Picture 2" descr="13,484 Calendar Clipart Illustrations &amp; Clip Art - iStock">
            <a:extLst>
              <a:ext uri="{FF2B5EF4-FFF2-40B4-BE49-F238E27FC236}">
                <a16:creationId xmlns:a16="http://schemas.microsoft.com/office/drawing/2014/main" id="{F82CF9EC-7696-B14E-8DB7-812A623067B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8987" r="89869">
                        <a14:foregroundMark x1="79902" y1="23529" x2="25490" y2="24118"/>
                        <a14:foregroundMark x1="25490" y1="24118" x2="20915" y2="30392"/>
                        <a14:foregroundMark x1="20915" y1="30392" x2="19444" y2="67255"/>
                        <a14:foregroundMark x1="19444" y1="67255" x2="39216" y2="69804"/>
                        <a14:foregroundMark x1="39216" y1="69804" x2="68137" y2="65490"/>
                        <a14:foregroundMark x1="68137" y1="65490" x2="74510" y2="72549"/>
                        <a14:foregroundMark x1="74510" y1="72549" x2="80882" y2="59608"/>
                        <a14:foregroundMark x1="80882" y1="59608" x2="81209" y2="29412"/>
                        <a14:foregroundMark x1="81209" y1="29412" x2="79739" y2="26275"/>
                        <a14:foregroundMark x1="20915" y1="80784" x2="20915" y2="80784"/>
                        <a14:foregroundMark x1="8987" y1="74510" x2="8987" y2="74510"/>
                        <a14:foregroundMark x1="37745" y1="81176" x2="37745" y2="81176"/>
                        <a14:foregroundMark x1="42647" y1="82157" x2="42647" y2="82157"/>
                        <a14:foregroundMark x1="41503" y1="86667" x2="41503" y2="86667"/>
                        <a14:foregroundMark x1="89052" y1="64510" x2="89052" y2="64510"/>
                        <a14:foregroundMark x1="39542" y1="14706" x2="39542" y2="14706"/>
                        <a14:foregroundMark x1="25000" y1="14118" x2="25000" y2="14118"/>
                        <a14:foregroundMark x1="66340" y1="15294" x2="66340" y2="15294"/>
                        <a14:foregroundMark x1="79412" y1="16078" x2="79412" y2="16078"/>
                        <a14:foregroundMark x1="68954" y1="38431" x2="68954" y2="38431"/>
                        <a14:foregroundMark x1="57516" y1="41373" x2="57516" y2="41373"/>
                        <a14:foregroundMark x1="52614" y1="39020" x2="52614" y2="39020"/>
                        <a14:foregroundMark x1="39379" y1="38235" x2="39379" y2="38235"/>
                        <a14:foregroundMark x1="33660" y1="38235" x2="33660" y2="38235"/>
                        <a14:foregroundMark x1="43627" y1="38235" x2="43627" y2="38235"/>
                        <a14:foregroundMark x1="43627" y1="45294" x2="43627" y2="45294"/>
                        <a14:foregroundMark x1="34967" y1="45294" x2="34967" y2="45294"/>
                        <a14:foregroundMark x1="26634" y1="46078" x2="26634" y2="46078"/>
                        <a14:foregroundMark x1="26634" y1="56667" x2="26634" y2="56667"/>
                        <a14:foregroundMark x1="32353" y1="56667" x2="32353" y2="56667"/>
                        <a14:foregroundMark x1="40850" y1="56667" x2="40850" y2="56667"/>
                        <a14:foregroundMark x1="43137" y1="65098" x2="43137" y2="65098"/>
                        <a14:foregroundMark x1="33497" y1="62157" x2="33497" y2="62157"/>
                        <a14:foregroundMark x1="26634" y1="61961" x2="26634" y2="61961"/>
                        <a14:foregroundMark x1="51307" y1="61569" x2="51307" y2="61569"/>
                        <a14:foregroundMark x1="51307" y1="55490" x2="51307" y2="55490"/>
                        <a14:foregroundMark x1="51307" y1="46078" x2="51307" y2="46078"/>
                        <a14:foregroundMark x1="59804" y1="39608" x2="59804" y2="39608"/>
                        <a14:foregroundMark x1="60131" y1="45098" x2="60131" y2="45098"/>
                        <a14:foregroundMark x1="69608" y1="45294" x2="69608" y2="45294"/>
                        <a14:foregroundMark x1="69444" y1="55686" x2="69444" y2="55686"/>
                        <a14:foregroundMark x1="62418" y1="55686" x2="62418" y2="55686"/>
                        <a14:foregroundMark x1="60784" y1="63333" x2="60784" y2="63333"/>
                        <a14:foregroundMark x1="59967" y1="72549" x2="59967" y2="72549"/>
                      </a14:backgroundRemoval>
                    </a14:imgEffect>
                  </a14:imgLayer>
                </a14:imgProps>
              </a:ext>
              <a:ext uri="{28A0092B-C50C-407E-A947-70E740481C1C}">
                <a14:useLocalDpi xmlns:a14="http://schemas.microsoft.com/office/drawing/2010/main" val="0"/>
              </a:ext>
            </a:extLst>
          </a:blip>
          <a:srcRect/>
          <a:stretch>
            <a:fillRect/>
          </a:stretch>
        </p:blipFill>
        <p:spPr bwMode="auto">
          <a:xfrm rot="419600">
            <a:off x="5331461" y="3962401"/>
            <a:ext cx="260604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ll Car Brands List and Car Logos By Country &amp; A-Z">
            <a:extLst>
              <a:ext uri="{FF2B5EF4-FFF2-40B4-BE49-F238E27FC236}">
                <a16:creationId xmlns:a16="http://schemas.microsoft.com/office/drawing/2014/main" id="{FDB9304D-3B89-DA42-9073-FFD2EE9FD4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1191889">
            <a:off x="8503081" y="3594282"/>
            <a:ext cx="2912786" cy="204805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Free Spreadsheet Clip Art with No Background - ClipartKey">
            <a:extLst>
              <a:ext uri="{FF2B5EF4-FFF2-40B4-BE49-F238E27FC236}">
                <a16:creationId xmlns:a16="http://schemas.microsoft.com/office/drawing/2014/main" id="{3D90CD37-94A7-7444-865F-CAF432EEF26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1250" l="9766" r="89844">
                        <a14:foregroundMark x1="73438" y1="21563" x2="57031" y2="15000"/>
                        <a14:foregroundMark x1="57031" y1="15000" x2="26953" y2="10625"/>
                        <a14:foregroundMark x1="26953" y1="10625" x2="19141" y2="23125"/>
                        <a14:foregroundMark x1="19141" y1="23125" x2="26172" y2="69688"/>
                        <a14:foregroundMark x1="26172" y1="69688" x2="14063" y2="79375"/>
                        <a14:foregroundMark x1="14063" y1="79375" x2="25000" y2="89063"/>
                        <a14:foregroundMark x1="25000" y1="89063" x2="78906" y2="85000"/>
                        <a14:foregroundMark x1="78906" y1="85000" x2="84766" y2="71250"/>
                        <a14:foregroundMark x1="84766" y1="71250" x2="83594" y2="40313"/>
                        <a14:foregroundMark x1="83594" y1="40313" x2="74609" y2="24063"/>
                        <a14:foregroundMark x1="74609" y1="24063" x2="70313" y2="21250"/>
                        <a14:foregroundMark x1="39453" y1="10000" x2="39453" y2="10000"/>
                        <a14:foregroundMark x1="12109" y1="11250" x2="12109" y2="11250"/>
                        <a14:foregroundMark x1="13672" y1="26875" x2="13672" y2="26875"/>
                        <a14:foregroundMark x1="36719" y1="23438" x2="36719" y2="51875"/>
                        <a14:foregroundMark x1="36719" y1="51875" x2="40625" y2="63438"/>
                        <a14:foregroundMark x1="40625" y1="63438" x2="55469" y2="65938"/>
                        <a14:foregroundMark x1="55469" y1="65938" x2="62891" y2="55625"/>
                        <a14:foregroundMark x1="62891" y1="55625" x2="66406" y2="43750"/>
                        <a14:foregroundMark x1="66406" y1="43750" x2="62109" y2="23750"/>
                        <a14:foregroundMark x1="62109" y1="23750" x2="52734" y2="13750"/>
                        <a14:foregroundMark x1="52734" y1="13750" x2="37500" y2="17500"/>
                        <a14:foregroundMark x1="37500" y1="17500" x2="37109" y2="27187"/>
                        <a14:foregroundMark x1="11328" y1="31250" x2="11328" y2="31250"/>
                        <a14:foregroundMark x1="13281" y1="41563" x2="13281" y2="41563"/>
                        <a14:foregroundMark x1="13281" y1="59062" x2="13281" y2="59062"/>
                        <a14:foregroundMark x1="75781" y1="54688" x2="75781" y2="54688"/>
                        <a14:foregroundMark x1="51953" y1="45000" x2="67578" y2="45000"/>
                        <a14:foregroundMark x1="67578" y1="45000" x2="74219" y2="59375"/>
                        <a14:foregroundMark x1="74219" y1="59375" x2="71094" y2="71250"/>
                        <a14:foregroundMark x1="71094" y1="71250" x2="59375" y2="80625"/>
                        <a14:foregroundMark x1="59375" y1="80625" x2="43750" y2="79375"/>
                        <a14:foregroundMark x1="43750" y1="79375" x2="39453" y2="64688"/>
                        <a14:foregroundMark x1="39453" y1="64688" x2="41797" y2="62187"/>
                        <a14:foregroundMark x1="55859" y1="71563" x2="55859" y2="71563"/>
                        <a14:foregroundMark x1="73438" y1="43750" x2="73438" y2="43750"/>
                        <a14:foregroundMark x1="57813" y1="70313" x2="57813" y2="70313"/>
                        <a14:foregroundMark x1="39844" y1="82813" x2="39844" y2="82813"/>
                        <a14:foregroundMark x1="83203" y1="87813" x2="83203" y2="87813"/>
                        <a14:foregroundMark x1="71484" y1="91250" x2="71484" y2="91250"/>
                        <a14:foregroundMark x1="82422" y1="88125" x2="82422" y2="88125"/>
                        <a14:foregroundMark x1="72266" y1="90625" x2="72266" y2="90625"/>
                        <a14:foregroundMark x1="41797" y1="83125" x2="41797" y2="83125"/>
                      </a14:backgroundRemoval>
                    </a14:imgEffect>
                  </a14:imgLayer>
                </a14:imgProps>
              </a:ext>
              <a:ext uri="{28A0092B-C50C-407E-A947-70E740481C1C}">
                <a14:useLocalDpi xmlns:a14="http://schemas.microsoft.com/office/drawing/2010/main" val="0"/>
              </a:ext>
            </a:extLst>
          </a:blip>
          <a:srcRect/>
          <a:stretch>
            <a:fillRect/>
          </a:stretch>
        </p:blipFill>
        <p:spPr bwMode="auto">
          <a:xfrm>
            <a:off x="8060014" y="1050383"/>
            <a:ext cx="1833520" cy="22919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Magnifying Glass Clipart Images, Stock Photos &amp; Vectors | Shutterstock">
            <a:extLst>
              <a:ext uri="{FF2B5EF4-FFF2-40B4-BE49-F238E27FC236}">
                <a16:creationId xmlns:a16="http://schemas.microsoft.com/office/drawing/2014/main" id="{0A542233-EA41-7248-A469-7172F25D3CE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7500" b="90000" l="6923" r="90000">
                        <a14:foregroundMark x1="71154" y1="45000" x2="53077" y2="36071"/>
                        <a14:foregroundMark x1="53077" y1="36071" x2="47692" y2="23571"/>
                        <a14:foregroundMark x1="47692" y1="23571" x2="59615" y2="15357"/>
                        <a14:foregroundMark x1="59615" y1="15357" x2="73846" y2="15714"/>
                        <a14:foregroundMark x1="73846" y1="15714" x2="81923" y2="28929"/>
                        <a14:foregroundMark x1="81923" y1="28929" x2="73846" y2="42500"/>
                        <a14:foregroundMark x1="73846" y1="42500" x2="68077" y2="44643"/>
                        <a14:foregroundMark x1="71923" y1="14286" x2="71923" y2="14286"/>
                        <a14:foregroundMark x1="67308" y1="7500" x2="67308" y2="7500"/>
                        <a14:foregroundMark x1="72692" y1="13929" x2="72692" y2="13929"/>
                        <a14:foregroundMark x1="6923" y1="82857" x2="6923" y2="82857"/>
                        <a14:foregroundMark x1="22308" y1="75000" x2="22308" y2="75000"/>
                        <a14:foregroundMark x1="45000" y1="51429" x2="45000" y2="51429"/>
                      </a14:backgroundRemoval>
                    </a14:imgEffect>
                  </a14:imgLayer>
                </a14:imgProps>
              </a:ext>
              <a:ext uri="{28A0092B-C50C-407E-A947-70E740481C1C}">
                <a14:useLocalDpi xmlns:a14="http://schemas.microsoft.com/office/drawing/2010/main" val="0"/>
              </a:ext>
            </a:extLst>
          </a:blip>
          <a:srcRect/>
          <a:stretch>
            <a:fillRect/>
          </a:stretch>
        </p:blipFill>
        <p:spPr bwMode="auto">
          <a:xfrm>
            <a:off x="6772490" y="1454442"/>
            <a:ext cx="1833519" cy="1974558"/>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864BDB02-F032-8C48-A5D0-1615CA6BD514}"/>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9354062"/>
      </p:ext>
    </p:extLst>
  </p:cSld>
  <p:clrMapOvr>
    <a:masterClrMapping/>
  </p:clrMapOvr>
  <mc:AlternateContent xmlns:mc="http://schemas.openxmlformats.org/markup-compatibility/2006" xmlns:p14="http://schemas.microsoft.com/office/powerpoint/2010/main">
    <mc:Choice Requires="p14">
      <p:transition spd="slow" p14:dur="2000" advTm="64172"/>
    </mc:Choice>
    <mc:Fallback xmlns="">
      <p:transition spd="slow" advTm="64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722D231-9C4D-2F4D-A150-0565F8C5F4CF}"/>
              </a:ext>
            </a:extLst>
          </p:cNvPr>
          <p:cNvGrpSpPr/>
          <p:nvPr/>
        </p:nvGrpSpPr>
        <p:grpSpPr>
          <a:xfrm>
            <a:off x="567585" y="472613"/>
            <a:ext cx="3743145" cy="1058381"/>
            <a:chOff x="567585" y="472613"/>
            <a:chExt cx="6283541" cy="1058381"/>
          </a:xfrm>
        </p:grpSpPr>
        <p:sp>
          <p:nvSpPr>
            <p:cNvPr id="43" name="Rectangle 42">
              <a:extLst>
                <a:ext uri="{FF2B5EF4-FFF2-40B4-BE49-F238E27FC236}">
                  <a16:creationId xmlns:a16="http://schemas.microsoft.com/office/drawing/2014/main" id="{BE2FF4D4-3CE1-834A-87D1-3B79401607B2}"/>
                </a:ext>
              </a:extLst>
            </p:cNvPr>
            <p:cNvSpPr/>
            <p:nvPr/>
          </p:nvSpPr>
          <p:spPr>
            <a:xfrm>
              <a:off x="730727" y="472613"/>
              <a:ext cx="6120399" cy="922096"/>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9D0681D3-4CA6-EC4D-829B-E19CEE232044}"/>
                </a:ext>
              </a:extLst>
            </p:cNvPr>
            <p:cNvSpPr/>
            <p:nvPr/>
          </p:nvSpPr>
          <p:spPr>
            <a:xfrm>
              <a:off x="567585" y="608898"/>
              <a:ext cx="6120399" cy="9220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itle 1">
            <a:extLst>
              <a:ext uri="{FF2B5EF4-FFF2-40B4-BE49-F238E27FC236}">
                <a16:creationId xmlns:a16="http://schemas.microsoft.com/office/drawing/2014/main" id="{D60A4A62-B6E0-4F6A-83C5-A7CABB68703D}"/>
              </a:ext>
            </a:extLst>
          </p:cNvPr>
          <p:cNvSpPr>
            <a:spLocks noGrp="1"/>
          </p:cNvSpPr>
          <p:nvPr>
            <p:ph type="title"/>
          </p:nvPr>
        </p:nvSpPr>
        <p:spPr>
          <a:xfrm>
            <a:off x="642133" y="708944"/>
            <a:ext cx="6130357" cy="739852"/>
          </a:xfrm>
        </p:spPr>
        <p:txBody>
          <a:bodyPr>
            <a:normAutofit/>
          </a:bodyPr>
          <a:lstStyle/>
          <a:p>
            <a:r>
              <a:rPr lang="en-CA" b="1" dirty="0">
                <a:solidFill>
                  <a:schemeClr val="bg1">
                    <a:lumMod val="95000"/>
                  </a:schemeClr>
                </a:solidFill>
                <a:latin typeface="Proxima Nova" panose="02000506030000020004" pitchFamily="2" charset="0"/>
              </a:rPr>
              <a:t>References</a:t>
            </a:r>
          </a:p>
        </p:txBody>
      </p:sp>
      <p:sp>
        <p:nvSpPr>
          <p:cNvPr id="41" name="Content Placeholder 2">
            <a:extLst>
              <a:ext uri="{FF2B5EF4-FFF2-40B4-BE49-F238E27FC236}">
                <a16:creationId xmlns:a16="http://schemas.microsoft.com/office/drawing/2014/main" id="{7A331E7E-EDC0-B443-9724-04F14F80B5FD}"/>
              </a:ext>
            </a:extLst>
          </p:cNvPr>
          <p:cNvSpPr>
            <a:spLocks noGrp="1"/>
          </p:cNvSpPr>
          <p:nvPr>
            <p:ph idx="1"/>
          </p:nvPr>
        </p:nvSpPr>
        <p:spPr>
          <a:xfrm>
            <a:off x="567586" y="1752317"/>
            <a:ext cx="9782914" cy="4381781"/>
          </a:xfrm>
        </p:spPr>
        <p:txBody>
          <a:bodyPr vert="horz" lIns="91440" tIns="45720" rIns="91440" bIns="45720" rtlCol="0">
            <a:normAutofit fontScale="70000" lnSpcReduction="20000"/>
          </a:bodyPr>
          <a:lstStyle/>
          <a:p>
            <a:r>
              <a:rPr lang="en-CA" sz="2400" dirty="0" err="1">
                <a:latin typeface="Proxima Nova" panose="02000506030000020004" pitchFamily="2" charset="0"/>
              </a:rPr>
              <a:t>Christophhm.github.io</a:t>
            </a:r>
            <a:r>
              <a:rPr lang="en-CA" sz="2400" dirty="0">
                <a:latin typeface="Proxima Nova" panose="02000506030000020004" pitchFamily="2" charset="0"/>
              </a:rPr>
              <a:t>. </a:t>
            </a:r>
            <a:r>
              <a:rPr lang="en-CA" sz="2400" i="1" dirty="0">
                <a:latin typeface="Proxima Nova" panose="02000506030000020004" pitchFamily="2" charset="0"/>
              </a:rPr>
              <a:t>Permutation Feature Importance</a:t>
            </a:r>
            <a:r>
              <a:rPr lang="en-CA" sz="2400" dirty="0">
                <a:latin typeface="Proxima Nova" panose="02000506030000020004" pitchFamily="2" charset="0"/>
              </a:rPr>
              <a:t>. https://</a:t>
            </a:r>
            <a:r>
              <a:rPr lang="en-CA" sz="2400" dirty="0" err="1">
                <a:latin typeface="Proxima Nova" panose="02000506030000020004" pitchFamily="2" charset="0"/>
              </a:rPr>
              <a:t>christophm.github.io</a:t>
            </a:r>
            <a:r>
              <a:rPr lang="en-CA" sz="2400" dirty="0">
                <a:latin typeface="Proxima Nova" panose="02000506030000020004" pitchFamily="2" charset="0"/>
              </a:rPr>
              <a:t>/interpretable-ml-book/feature-</a:t>
            </a:r>
            <a:r>
              <a:rPr lang="en-CA" sz="2400" dirty="0" err="1">
                <a:latin typeface="Proxima Nova" panose="02000506030000020004" pitchFamily="2" charset="0"/>
              </a:rPr>
              <a:t>importance.html</a:t>
            </a:r>
            <a:endParaRPr lang="en-CA" sz="2400" dirty="0">
              <a:latin typeface="Proxima Nova" panose="02000506030000020004" pitchFamily="2" charset="0"/>
            </a:endParaRPr>
          </a:p>
          <a:p>
            <a:r>
              <a:rPr lang="en-CA" sz="2400" dirty="0">
                <a:latin typeface="Proxima Nova" panose="02000506030000020004" pitchFamily="2" charset="0"/>
              </a:rPr>
              <a:t>Reese, Austin. </a:t>
            </a:r>
            <a:r>
              <a:rPr lang="en-CA" sz="2400" i="1" dirty="0">
                <a:latin typeface="Proxima Nova" panose="02000506030000020004" pitchFamily="2" charset="0"/>
              </a:rPr>
              <a:t>Used Car Data Vehicle Listings from Craigslist</a:t>
            </a:r>
            <a:r>
              <a:rPr lang="en-CA" sz="2400" u="sng" dirty="0">
                <a:latin typeface="Proxima Nova" panose="02000506030000020004" pitchFamily="2" charset="0"/>
              </a:rPr>
              <a:t>. </a:t>
            </a:r>
            <a:r>
              <a:rPr lang="en-CA" sz="2400" dirty="0">
                <a:latin typeface="Proxima Nova" panose="02000506030000020004" pitchFamily="2" charset="0"/>
              </a:rPr>
              <a:t> </a:t>
            </a:r>
            <a:r>
              <a:rPr lang="en-CA" sz="2400" u="sng" dirty="0">
                <a:latin typeface="Proxima Nova" panose="02000506030000020004" pitchFamily="2" charset="0"/>
                <a:hlinkClick r:id="rId5"/>
              </a:rPr>
              <a:t>https://www.kaggle.com/austinreese/craigslist-carstrucks-data</a:t>
            </a:r>
            <a:endParaRPr lang="en-CA" sz="2400" dirty="0">
              <a:latin typeface="Proxima Nova" panose="02000506030000020004" pitchFamily="2" charset="0"/>
            </a:endParaRPr>
          </a:p>
          <a:p>
            <a:r>
              <a:rPr lang="en-CA" sz="2400" dirty="0">
                <a:latin typeface="Proxima Nova" panose="02000506030000020004" pitchFamily="2" charset="0"/>
              </a:rPr>
              <a:t>Rebecca Vickery. </a:t>
            </a:r>
            <a:r>
              <a:rPr lang="en-CA" sz="2400" i="1" dirty="0">
                <a:latin typeface="Proxima Nova" panose="02000506030000020004" pitchFamily="2" charset="0"/>
              </a:rPr>
              <a:t>Extracting Feature Importance from Sci-kit Learn Pipelines</a:t>
            </a:r>
            <a:r>
              <a:rPr lang="en-CA" sz="2400" dirty="0">
                <a:latin typeface="Proxima Nova" panose="02000506030000020004" pitchFamily="2" charset="0"/>
              </a:rPr>
              <a:t>. </a:t>
            </a:r>
            <a:r>
              <a:rPr lang="en-CA" sz="2400" u="sng" dirty="0">
                <a:latin typeface="Proxima Nova" panose="02000506030000020004" pitchFamily="2" charset="0"/>
                <a:hlinkClick r:id="rId6"/>
              </a:rPr>
              <a:t>https://towardsdatascience.com/extracting-feature-importances-from-scikit-learn-pipelines-18c79b4ae09a</a:t>
            </a:r>
            <a:endParaRPr lang="en-CA" sz="2400" dirty="0">
              <a:latin typeface="Proxima Nova" panose="02000506030000020004" pitchFamily="2" charset="0"/>
            </a:endParaRPr>
          </a:p>
          <a:p>
            <a:r>
              <a:rPr lang="en-CA" sz="2400" dirty="0">
                <a:latin typeface="Proxima Nova" panose="02000506030000020004" pitchFamily="2" charset="0"/>
              </a:rPr>
              <a:t>Sci-kit Learn. </a:t>
            </a:r>
            <a:r>
              <a:rPr lang="en-CA" sz="2400" i="1" dirty="0">
                <a:latin typeface="Proxima Nova" panose="02000506030000020004" pitchFamily="2" charset="0"/>
              </a:rPr>
              <a:t>Permutation Importance vs Random Forest Feature Importance</a:t>
            </a:r>
            <a:r>
              <a:rPr lang="en-CA" sz="2400" dirty="0">
                <a:latin typeface="Proxima Nova" panose="02000506030000020004" pitchFamily="2" charset="0"/>
              </a:rPr>
              <a:t>. </a:t>
            </a:r>
            <a:r>
              <a:rPr lang="en-CA" sz="2400" u="sng" dirty="0">
                <a:latin typeface="Proxima Nova" panose="02000506030000020004" pitchFamily="2" charset="0"/>
                <a:hlinkClick r:id="rId7"/>
              </a:rPr>
              <a:t>https://scikit-learn.org/stable/auto_examples/inspection/plot_permutation_importance.html</a:t>
            </a:r>
            <a:endParaRPr lang="en-CA" sz="2400" dirty="0">
              <a:latin typeface="Proxima Nova" panose="02000506030000020004" pitchFamily="2" charset="0"/>
            </a:endParaRPr>
          </a:p>
          <a:p>
            <a:r>
              <a:rPr lang="en-CA" sz="2400" dirty="0">
                <a:latin typeface="Proxima Nova" panose="02000506030000020004" pitchFamily="2" charset="0"/>
              </a:rPr>
              <a:t>Autotrader Canada. </a:t>
            </a:r>
            <a:r>
              <a:rPr lang="en-CA" sz="2400" u="sng" dirty="0">
                <a:latin typeface="Proxima Nova" panose="02000506030000020004" pitchFamily="2" charset="0"/>
                <a:hlinkClick r:id="rId8"/>
              </a:rPr>
              <a:t>https://www.autotrader.ca/cars/subaru/outback/2018/?gclid=Cj0KCQjwse-DBhC7ARIsAI8YcWLaENUcKwObiZwNbo4UiF4MzBr4IXBbCzFg_y6i3i5URLOZIW1Lg6gaArG4EALw_wcB</a:t>
            </a:r>
            <a:endParaRPr lang="en-CA" sz="2400" dirty="0">
              <a:latin typeface="Proxima Nova" panose="02000506030000020004" pitchFamily="2" charset="0"/>
            </a:endParaRPr>
          </a:p>
          <a:p>
            <a:pPr marL="0" indent="0">
              <a:lnSpc>
                <a:spcPct val="110000"/>
              </a:lnSpc>
              <a:buNone/>
            </a:pPr>
            <a:endParaRPr lang="en-US" sz="1400" dirty="0"/>
          </a:p>
        </p:txBody>
      </p:sp>
      <p:pic>
        <p:nvPicPr>
          <p:cNvPr id="4" name="Audio 3">
            <a:hlinkClick r:id="" action="ppaction://media"/>
            <a:extLst>
              <a:ext uri="{FF2B5EF4-FFF2-40B4-BE49-F238E27FC236}">
                <a16:creationId xmlns:a16="http://schemas.microsoft.com/office/drawing/2014/main" id="{DA9A3B5C-BA7E-144C-A249-F22BB7F6AB4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49511455"/>
      </p:ext>
    </p:extLst>
  </p:cSld>
  <p:clrMapOvr>
    <a:masterClrMapping/>
  </p:clrMapOvr>
  <mc:AlternateContent xmlns:mc="http://schemas.openxmlformats.org/markup-compatibility/2006" xmlns:p14="http://schemas.microsoft.com/office/powerpoint/2010/main">
    <mc:Choice Requires="p14">
      <p:transition spd="slow" p14:dur="2000" advTm="2996"/>
    </mc:Choice>
    <mc:Fallback xmlns="">
      <p:transition spd="slow" advTm="2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Bent Arrow 4">
            <a:extLst>
              <a:ext uri="{FF2B5EF4-FFF2-40B4-BE49-F238E27FC236}">
                <a16:creationId xmlns:a16="http://schemas.microsoft.com/office/drawing/2014/main" id="{26D41F3B-598B-D346-989F-F51ADC8BF1A4}"/>
              </a:ext>
            </a:extLst>
          </p:cNvPr>
          <p:cNvSpPr/>
          <p:nvPr/>
        </p:nvSpPr>
        <p:spPr>
          <a:xfrm rot="10800000">
            <a:off x="10134824" y="3631986"/>
            <a:ext cx="588164" cy="1582066"/>
          </a:xfrm>
          <a:prstGeom prst="bentArrow">
            <a:avLst>
              <a:gd name="adj1" fmla="val 20079"/>
              <a:gd name="adj2" fmla="val 21506"/>
              <a:gd name="adj3" fmla="val 25000"/>
              <a:gd name="adj4" fmla="val 437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Arrow: Right 28">
            <a:extLst>
              <a:ext uri="{FF2B5EF4-FFF2-40B4-BE49-F238E27FC236}">
                <a16:creationId xmlns:a16="http://schemas.microsoft.com/office/drawing/2014/main" id="{3D839FC0-F93E-9D4D-B3D6-1ABBDA320A5A}"/>
              </a:ext>
            </a:extLst>
          </p:cNvPr>
          <p:cNvSpPr/>
          <p:nvPr/>
        </p:nvSpPr>
        <p:spPr>
          <a:xfrm rot="10800000">
            <a:off x="6758007" y="5008878"/>
            <a:ext cx="2173576" cy="22809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9" name="Group 68">
            <a:extLst>
              <a:ext uri="{FF2B5EF4-FFF2-40B4-BE49-F238E27FC236}">
                <a16:creationId xmlns:a16="http://schemas.microsoft.com/office/drawing/2014/main" id="{719A56B5-AD20-4D95-B68F-E925AB3CEF07}"/>
              </a:ext>
            </a:extLst>
          </p:cNvPr>
          <p:cNvGrpSpPr/>
          <p:nvPr/>
        </p:nvGrpSpPr>
        <p:grpSpPr>
          <a:xfrm>
            <a:off x="8511408" y="4266944"/>
            <a:ext cx="1623416" cy="1636598"/>
            <a:chOff x="296149" y="2318331"/>
            <a:chExt cx="1504851" cy="1517070"/>
          </a:xfrm>
        </p:grpSpPr>
        <p:sp>
          <p:nvSpPr>
            <p:cNvPr id="70" name="Oval 69">
              <a:extLst>
                <a:ext uri="{FF2B5EF4-FFF2-40B4-BE49-F238E27FC236}">
                  <a16:creationId xmlns:a16="http://schemas.microsoft.com/office/drawing/2014/main" id="{481B4B25-E5E7-4BCA-8B3A-8691FCFF250A}"/>
                </a:ext>
              </a:extLst>
            </p:cNvPr>
            <p:cNvSpPr/>
            <p:nvPr/>
          </p:nvSpPr>
          <p:spPr>
            <a:xfrm>
              <a:off x="296149" y="2318331"/>
              <a:ext cx="1504851" cy="151707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Oval 70">
              <a:extLst>
                <a:ext uri="{FF2B5EF4-FFF2-40B4-BE49-F238E27FC236}">
                  <a16:creationId xmlns:a16="http://schemas.microsoft.com/office/drawing/2014/main" id="{CCE2DC92-B37D-4912-AF56-C57EA17557D9}"/>
                </a:ext>
              </a:extLst>
            </p:cNvPr>
            <p:cNvSpPr/>
            <p:nvPr/>
          </p:nvSpPr>
          <p:spPr>
            <a:xfrm>
              <a:off x="368947" y="2390418"/>
              <a:ext cx="1352554" cy="1372394"/>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schemeClr val="bg1"/>
                </a:solidFill>
                <a:latin typeface="Proxima Nova"/>
              </a:endParaRPr>
            </a:p>
          </p:txBody>
        </p:sp>
      </p:grpSp>
      <p:sp>
        <p:nvSpPr>
          <p:cNvPr id="52" name="Arrow: Right 28">
            <a:extLst>
              <a:ext uri="{FF2B5EF4-FFF2-40B4-BE49-F238E27FC236}">
                <a16:creationId xmlns:a16="http://schemas.microsoft.com/office/drawing/2014/main" id="{6C6E5E4C-6D42-474C-B16D-7920F7C99E29}"/>
              </a:ext>
            </a:extLst>
          </p:cNvPr>
          <p:cNvSpPr/>
          <p:nvPr/>
        </p:nvSpPr>
        <p:spPr>
          <a:xfrm rot="10800000">
            <a:off x="3531258" y="5024713"/>
            <a:ext cx="2173576" cy="22809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6" name="Group 65">
            <a:extLst>
              <a:ext uri="{FF2B5EF4-FFF2-40B4-BE49-F238E27FC236}">
                <a16:creationId xmlns:a16="http://schemas.microsoft.com/office/drawing/2014/main" id="{B490FC1B-4568-47FE-BAF0-686FF2B0C90B}"/>
              </a:ext>
            </a:extLst>
          </p:cNvPr>
          <p:cNvGrpSpPr/>
          <p:nvPr/>
        </p:nvGrpSpPr>
        <p:grpSpPr>
          <a:xfrm>
            <a:off x="5134591" y="4334038"/>
            <a:ext cx="1623416" cy="1636598"/>
            <a:chOff x="296149" y="2318331"/>
            <a:chExt cx="1504851" cy="1517070"/>
          </a:xfrm>
        </p:grpSpPr>
        <p:sp>
          <p:nvSpPr>
            <p:cNvPr id="67" name="Oval 66">
              <a:extLst>
                <a:ext uri="{FF2B5EF4-FFF2-40B4-BE49-F238E27FC236}">
                  <a16:creationId xmlns:a16="http://schemas.microsoft.com/office/drawing/2014/main" id="{619456BE-B77F-4D68-BCB9-25C9468FA168}"/>
                </a:ext>
              </a:extLst>
            </p:cNvPr>
            <p:cNvSpPr/>
            <p:nvPr/>
          </p:nvSpPr>
          <p:spPr>
            <a:xfrm>
              <a:off x="296149" y="2318331"/>
              <a:ext cx="1504851" cy="151707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Oval 67">
              <a:extLst>
                <a:ext uri="{FF2B5EF4-FFF2-40B4-BE49-F238E27FC236}">
                  <a16:creationId xmlns:a16="http://schemas.microsoft.com/office/drawing/2014/main" id="{0E9AAA9C-9252-4059-96B4-DA6D22BE532C}"/>
                </a:ext>
              </a:extLst>
            </p:cNvPr>
            <p:cNvSpPr/>
            <p:nvPr/>
          </p:nvSpPr>
          <p:spPr>
            <a:xfrm>
              <a:off x="368947" y="2390418"/>
              <a:ext cx="1352554" cy="1372394"/>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schemeClr val="bg1"/>
                </a:solidFill>
                <a:latin typeface="Proxima Nova"/>
              </a:endParaRPr>
            </a:p>
          </p:txBody>
        </p:sp>
      </p:grpSp>
      <p:grpSp>
        <p:nvGrpSpPr>
          <p:cNvPr id="63" name="Group 62">
            <a:extLst>
              <a:ext uri="{FF2B5EF4-FFF2-40B4-BE49-F238E27FC236}">
                <a16:creationId xmlns:a16="http://schemas.microsoft.com/office/drawing/2014/main" id="{22265B46-7FE9-4DEB-B6AE-66B48BAD0D0A}"/>
              </a:ext>
            </a:extLst>
          </p:cNvPr>
          <p:cNvGrpSpPr/>
          <p:nvPr/>
        </p:nvGrpSpPr>
        <p:grpSpPr>
          <a:xfrm>
            <a:off x="1907841" y="4345252"/>
            <a:ext cx="1623416" cy="1636598"/>
            <a:chOff x="296149" y="2318331"/>
            <a:chExt cx="1504851" cy="1517070"/>
          </a:xfrm>
        </p:grpSpPr>
        <p:sp>
          <p:nvSpPr>
            <p:cNvPr id="64" name="Oval 63">
              <a:extLst>
                <a:ext uri="{FF2B5EF4-FFF2-40B4-BE49-F238E27FC236}">
                  <a16:creationId xmlns:a16="http://schemas.microsoft.com/office/drawing/2014/main" id="{8B4981E8-F710-499A-9E19-DCF11E1E1CF9}"/>
                </a:ext>
              </a:extLst>
            </p:cNvPr>
            <p:cNvSpPr/>
            <p:nvPr/>
          </p:nvSpPr>
          <p:spPr>
            <a:xfrm>
              <a:off x="296149" y="2318331"/>
              <a:ext cx="1504851" cy="151707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Oval 64">
              <a:extLst>
                <a:ext uri="{FF2B5EF4-FFF2-40B4-BE49-F238E27FC236}">
                  <a16:creationId xmlns:a16="http://schemas.microsoft.com/office/drawing/2014/main" id="{2A52D896-59E6-4499-A716-39F15B451A33}"/>
                </a:ext>
              </a:extLst>
            </p:cNvPr>
            <p:cNvSpPr/>
            <p:nvPr/>
          </p:nvSpPr>
          <p:spPr>
            <a:xfrm>
              <a:off x="368947" y="2390418"/>
              <a:ext cx="1352554" cy="1372394"/>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schemeClr val="bg1"/>
                </a:solidFill>
                <a:latin typeface="Proxima Nova"/>
              </a:endParaRPr>
            </a:p>
          </p:txBody>
        </p:sp>
      </p:grpSp>
      <p:grpSp>
        <p:nvGrpSpPr>
          <p:cNvPr id="60" name="Group 59">
            <a:extLst>
              <a:ext uri="{FF2B5EF4-FFF2-40B4-BE49-F238E27FC236}">
                <a16:creationId xmlns:a16="http://schemas.microsoft.com/office/drawing/2014/main" id="{8F73A832-9F7F-49C7-9F3F-58C6118279CD}"/>
              </a:ext>
            </a:extLst>
          </p:cNvPr>
          <p:cNvGrpSpPr/>
          <p:nvPr/>
        </p:nvGrpSpPr>
        <p:grpSpPr>
          <a:xfrm>
            <a:off x="9846401" y="2217163"/>
            <a:ext cx="1623416" cy="1636598"/>
            <a:chOff x="296149" y="2318331"/>
            <a:chExt cx="1504851" cy="1517070"/>
          </a:xfrm>
        </p:grpSpPr>
        <p:sp>
          <p:nvSpPr>
            <p:cNvPr id="61" name="Oval 60">
              <a:extLst>
                <a:ext uri="{FF2B5EF4-FFF2-40B4-BE49-F238E27FC236}">
                  <a16:creationId xmlns:a16="http://schemas.microsoft.com/office/drawing/2014/main" id="{54363CD6-E7A5-4B5A-AB1A-54AB95489A0B}"/>
                </a:ext>
              </a:extLst>
            </p:cNvPr>
            <p:cNvSpPr/>
            <p:nvPr/>
          </p:nvSpPr>
          <p:spPr>
            <a:xfrm>
              <a:off x="296149" y="2318331"/>
              <a:ext cx="1504851" cy="151707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Oval 61">
              <a:extLst>
                <a:ext uri="{FF2B5EF4-FFF2-40B4-BE49-F238E27FC236}">
                  <a16:creationId xmlns:a16="http://schemas.microsoft.com/office/drawing/2014/main" id="{3281BEC5-57C3-4974-9096-9883AEE6A6D5}"/>
                </a:ext>
              </a:extLst>
            </p:cNvPr>
            <p:cNvSpPr/>
            <p:nvPr/>
          </p:nvSpPr>
          <p:spPr>
            <a:xfrm>
              <a:off x="368947" y="2390418"/>
              <a:ext cx="1352554" cy="1372394"/>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schemeClr val="bg1"/>
                </a:solidFill>
                <a:latin typeface="Proxima Nova"/>
              </a:endParaRPr>
            </a:p>
          </p:txBody>
        </p:sp>
      </p:grpSp>
      <p:sp>
        <p:nvSpPr>
          <p:cNvPr id="35" name="Arrow: Right 34">
            <a:extLst>
              <a:ext uri="{FF2B5EF4-FFF2-40B4-BE49-F238E27FC236}">
                <a16:creationId xmlns:a16="http://schemas.microsoft.com/office/drawing/2014/main" id="{42F31BEE-4773-48A6-B78D-6BC0FB071455}"/>
              </a:ext>
            </a:extLst>
          </p:cNvPr>
          <p:cNvSpPr/>
          <p:nvPr/>
        </p:nvSpPr>
        <p:spPr>
          <a:xfrm>
            <a:off x="8109268" y="2922558"/>
            <a:ext cx="1749813" cy="22809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7" name="Group 56">
            <a:extLst>
              <a:ext uri="{FF2B5EF4-FFF2-40B4-BE49-F238E27FC236}">
                <a16:creationId xmlns:a16="http://schemas.microsoft.com/office/drawing/2014/main" id="{D71A11AC-486D-4892-A20F-33B7F574A45F}"/>
              </a:ext>
            </a:extLst>
          </p:cNvPr>
          <p:cNvGrpSpPr/>
          <p:nvPr/>
        </p:nvGrpSpPr>
        <p:grpSpPr>
          <a:xfrm>
            <a:off x="6679473" y="2217163"/>
            <a:ext cx="1623416" cy="1636598"/>
            <a:chOff x="296149" y="2318331"/>
            <a:chExt cx="1504851" cy="1517070"/>
          </a:xfrm>
        </p:grpSpPr>
        <p:sp>
          <p:nvSpPr>
            <p:cNvPr id="58" name="Oval 57">
              <a:extLst>
                <a:ext uri="{FF2B5EF4-FFF2-40B4-BE49-F238E27FC236}">
                  <a16:creationId xmlns:a16="http://schemas.microsoft.com/office/drawing/2014/main" id="{FDA080A0-A7F2-49CC-92D0-CB03247954AD}"/>
                </a:ext>
              </a:extLst>
            </p:cNvPr>
            <p:cNvSpPr/>
            <p:nvPr/>
          </p:nvSpPr>
          <p:spPr>
            <a:xfrm>
              <a:off x="296149" y="2318331"/>
              <a:ext cx="1504851" cy="151707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Oval 58">
              <a:extLst>
                <a:ext uri="{FF2B5EF4-FFF2-40B4-BE49-F238E27FC236}">
                  <a16:creationId xmlns:a16="http://schemas.microsoft.com/office/drawing/2014/main" id="{639FB658-BF16-444B-95B9-43B6BD025749}"/>
                </a:ext>
              </a:extLst>
            </p:cNvPr>
            <p:cNvSpPr/>
            <p:nvPr/>
          </p:nvSpPr>
          <p:spPr>
            <a:xfrm>
              <a:off x="368947" y="2390418"/>
              <a:ext cx="1352554" cy="1372394"/>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dirty="0">
                <a:solidFill>
                  <a:schemeClr val="bg1"/>
                </a:solidFill>
                <a:latin typeface="Proxima Nova"/>
              </a:endParaRPr>
            </a:p>
          </p:txBody>
        </p:sp>
      </p:grpSp>
      <p:sp>
        <p:nvSpPr>
          <p:cNvPr id="29" name="Arrow: Right 28">
            <a:extLst>
              <a:ext uri="{FF2B5EF4-FFF2-40B4-BE49-F238E27FC236}">
                <a16:creationId xmlns:a16="http://schemas.microsoft.com/office/drawing/2014/main" id="{7AF18310-2418-4E1D-963D-BEA07DD52B8F}"/>
              </a:ext>
            </a:extLst>
          </p:cNvPr>
          <p:cNvSpPr/>
          <p:nvPr/>
        </p:nvSpPr>
        <p:spPr>
          <a:xfrm>
            <a:off x="4523179" y="2953865"/>
            <a:ext cx="2173576" cy="22809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4" name="Group 53">
            <a:extLst>
              <a:ext uri="{FF2B5EF4-FFF2-40B4-BE49-F238E27FC236}">
                <a16:creationId xmlns:a16="http://schemas.microsoft.com/office/drawing/2014/main" id="{797F64ED-905C-433A-A334-D314BB4E2254}"/>
              </a:ext>
            </a:extLst>
          </p:cNvPr>
          <p:cNvGrpSpPr/>
          <p:nvPr/>
        </p:nvGrpSpPr>
        <p:grpSpPr>
          <a:xfrm>
            <a:off x="3497901" y="2249611"/>
            <a:ext cx="1623416" cy="1636598"/>
            <a:chOff x="296149" y="2318331"/>
            <a:chExt cx="1504851" cy="1517070"/>
          </a:xfrm>
        </p:grpSpPr>
        <p:sp>
          <p:nvSpPr>
            <p:cNvPr id="55" name="Oval 54">
              <a:extLst>
                <a:ext uri="{FF2B5EF4-FFF2-40B4-BE49-F238E27FC236}">
                  <a16:creationId xmlns:a16="http://schemas.microsoft.com/office/drawing/2014/main" id="{BEC9EB9B-585F-424D-A39A-A5A73A49830E}"/>
                </a:ext>
              </a:extLst>
            </p:cNvPr>
            <p:cNvSpPr/>
            <p:nvPr/>
          </p:nvSpPr>
          <p:spPr>
            <a:xfrm>
              <a:off x="296149" y="2318331"/>
              <a:ext cx="1504851" cy="151707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Oval 55">
              <a:extLst>
                <a:ext uri="{FF2B5EF4-FFF2-40B4-BE49-F238E27FC236}">
                  <a16:creationId xmlns:a16="http://schemas.microsoft.com/office/drawing/2014/main" id="{3AB003A1-E28A-4547-9060-94245174FA0A}"/>
                </a:ext>
              </a:extLst>
            </p:cNvPr>
            <p:cNvSpPr/>
            <p:nvPr/>
          </p:nvSpPr>
          <p:spPr>
            <a:xfrm>
              <a:off x="368947" y="2390418"/>
              <a:ext cx="1352554" cy="1372394"/>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dirty="0">
                <a:solidFill>
                  <a:schemeClr val="bg1"/>
                </a:solidFill>
                <a:latin typeface="Proxima Nova"/>
              </a:endParaRPr>
            </a:p>
          </p:txBody>
        </p:sp>
      </p:grpSp>
      <p:grpSp>
        <p:nvGrpSpPr>
          <p:cNvPr id="7" name="Group 6">
            <a:extLst>
              <a:ext uri="{FF2B5EF4-FFF2-40B4-BE49-F238E27FC236}">
                <a16:creationId xmlns:a16="http://schemas.microsoft.com/office/drawing/2014/main" id="{2651197F-5206-8A44-BBC1-D5054B0B766D}"/>
              </a:ext>
            </a:extLst>
          </p:cNvPr>
          <p:cNvGrpSpPr/>
          <p:nvPr/>
        </p:nvGrpSpPr>
        <p:grpSpPr>
          <a:xfrm>
            <a:off x="567585" y="472613"/>
            <a:ext cx="7143400" cy="1058381"/>
            <a:chOff x="567585" y="472613"/>
            <a:chExt cx="6253107" cy="1058381"/>
          </a:xfrm>
        </p:grpSpPr>
        <p:sp>
          <p:nvSpPr>
            <p:cNvPr id="43" name="Rectangle 42">
              <a:extLst>
                <a:ext uri="{FF2B5EF4-FFF2-40B4-BE49-F238E27FC236}">
                  <a16:creationId xmlns:a16="http://schemas.microsoft.com/office/drawing/2014/main" id="{BE2FF4D4-3CE1-834A-87D1-3B79401607B2}"/>
                </a:ext>
              </a:extLst>
            </p:cNvPr>
            <p:cNvSpPr/>
            <p:nvPr/>
          </p:nvSpPr>
          <p:spPr>
            <a:xfrm>
              <a:off x="730728" y="472613"/>
              <a:ext cx="6089964" cy="922096"/>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9D0681D3-4CA6-EC4D-829B-E19CEE232044}"/>
                </a:ext>
              </a:extLst>
            </p:cNvPr>
            <p:cNvSpPr/>
            <p:nvPr/>
          </p:nvSpPr>
          <p:spPr>
            <a:xfrm>
              <a:off x="567585" y="608898"/>
              <a:ext cx="6120399" cy="9220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itle 1">
            <a:extLst>
              <a:ext uri="{FF2B5EF4-FFF2-40B4-BE49-F238E27FC236}">
                <a16:creationId xmlns:a16="http://schemas.microsoft.com/office/drawing/2014/main" id="{D60A4A62-B6E0-4F6A-83C5-A7CABB68703D}"/>
              </a:ext>
            </a:extLst>
          </p:cNvPr>
          <p:cNvSpPr>
            <a:spLocks noGrp="1"/>
          </p:cNvSpPr>
          <p:nvPr>
            <p:ph type="title"/>
          </p:nvPr>
        </p:nvSpPr>
        <p:spPr>
          <a:xfrm>
            <a:off x="642133" y="708944"/>
            <a:ext cx="7847563" cy="739852"/>
          </a:xfrm>
        </p:spPr>
        <p:txBody>
          <a:bodyPr>
            <a:normAutofit/>
          </a:bodyPr>
          <a:lstStyle/>
          <a:p>
            <a:r>
              <a:rPr lang="en-CA" sz="3600" b="1" dirty="0">
                <a:solidFill>
                  <a:schemeClr val="bg1">
                    <a:lumMod val="95000"/>
                  </a:schemeClr>
                </a:solidFill>
                <a:latin typeface="Proxima Nova" panose="02000506030000020004" pitchFamily="2" charset="0"/>
              </a:rPr>
              <a:t>Presentation roadmap</a:t>
            </a:r>
          </a:p>
        </p:txBody>
      </p:sp>
      <p:sp>
        <p:nvSpPr>
          <p:cNvPr id="4" name="Arrow: Right 3">
            <a:extLst>
              <a:ext uri="{FF2B5EF4-FFF2-40B4-BE49-F238E27FC236}">
                <a16:creationId xmlns:a16="http://schemas.microsoft.com/office/drawing/2014/main" id="{657E9175-F03D-4F13-B056-95DEE6BCB1D0}"/>
              </a:ext>
            </a:extLst>
          </p:cNvPr>
          <p:cNvSpPr/>
          <p:nvPr/>
        </p:nvSpPr>
        <p:spPr>
          <a:xfrm>
            <a:off x="1489431" y="2961156"/>
            <a:ext cx="2012818" cy="23091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7DA09084-47D4-41C0-AE07-643B0190EE92}"/>
              </a:ext>
            </a:extLst>
          </p:cNvPr>
          <p:cNvSpPr txBox="1"/>
          <p:nvPr/>
        </p:nvSpPr>
        <p:spPr>
          <a:xfrm>
            <a:off x="3484794" y="2884101"/>
            <a:ext cx="1659610" cy="400110"/>
          </a:xfrm>
          <a:prstGeom prst="rect">
            <a:avLst/>
          </a:prstGeom>
          <a:noFill/>
        </p:spPr>
        <p:txBody>
          <a:bodyPr wrap="square" rtlCol="0">
            <a:spAutoFit/>
          </a:bodyPr>
          <a:lstStyle/>
          <a:p>
            <a:pPr algn="ctr"/>
            <a:r>
              <a:rPr lang="en-CA" sz="2000" dirty="0">
                <a:solidFill>
                  <a:schemeClr val="bg1"/>
                </a:solidFill>
                <a:latin typeface="Proxima Nova" panose="02000506030000020004" pitchFamily="2" charset="0"/>
              </a:rPr>
              <a:t>PROBLEM</a:t>
            </a:r>
          </a:p>
        </p:txBody>
      </p:sp>
      <p:grpSp>
        <p:nvGrpSpPr>
          <p:cNvPr id="53" name="Group 52">
            <a:extLst>
              <a:ext uri="{FF2B5EF4-FFF2-40B4-BE49-F238E27FC236}">
                <a16:creationId xmlns:a16="http://schemas.microsoft.com/office/drawing/2014/main" id="{20FAE7F3-3C9E-4093-B3F1-71182B85BCB0}"/>
              </a:ext>
            </a:extLst>
          </p:cNvPr>
          <p:cNvGrpSpPr/>
          <p:nvPr/>
        </p:nvGrpSpPr>
        <p:grpSpPr>
          <a:xfrm>
            <a:off x="411548" y="2250073"/>
            <a:ext cx="1623416" cy="1636598"/>
            <a:chOff x="296149" y="2318331"/>
            <a:chExt cx="1504851" cy="1517070"/>
          </a:xfrm>
        </p:grpSpPr>
        <p:sp>
          <p:nvSpPr>
            <p:cNvPr id="22" name="Oval 21">
              <a:extLst>
                <a:ext uri="{FF2B5EF4-FFF2-40B4-BE49-F238E27FC236}">
                  <a16:creationId xmlns:a16="http://schemas.microsoft.com/office/drawing/2014/main" id="{C94151A7-0B24-44EF-A0CB-0630956BA9EF}"/>
                </a:ext>
              </a:extLst>
            </p:cNvPr>
            <p:cNvSpPr/>
            <p:nvPr/>
          </p:nvSpPr>
          <p:spPr>
            <a:xfrm>
              <a:off x="296149" y="2318331"/>
              <a:ext cx="1504851" cy="151707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a:extLst>
                <a:ext uri="{FF2B5EF4-FFF2-40B4-BE49-F238E27FC236}">
                  <a16:creationId xmlns:a16="http://schemas.microsoft.com/office/drawing/2014/main" id="{9E6244E8-C97C-40C8-BAE2-E77AA9D6D02B}"/>
                </a:ext>
              </a:extLst>
            </p:cNvPr>
            <p:cNvSpPr/>
            <p:nvPr/>
          </p:nvSpPr>
          <p:spPr>
            <a:xfrm>
              <a:off x="368947" y="2390418"/>
              <a:ext cx="1352554" cy="1372394"/>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dirty="0">
                <a:solidFill>
                  <a:schemeClr val="bg1"/>
                </a:solidFill>
                <a:latin typeface="Proxima Nova"/>
              </a:endParaRPr>
            </a:p>
          </p:txBody>
        </p:sp>
      </p:grpSp>
      <p:sp>
        <p:nvSpPr>
          <p:cNvPr id="24" name="TextBox 23">
            <a:extLst>
              <a:ext uri="{FF2B5EF4-FFF2-40B4-BE49-F238E27FC236}">
                <a16:creationId xmlns:a16="http://schemas.microsoft.com/office/drawing/2014/main" id="{99D85038-D008-42A3-8C68-6A974BE4155A}"/>
              </a:ext>
            </a:extLst>
          </p:cNvPr>
          <p:cNvSpPr txBox="1"/>
          <p:nvPr/>
        </p:nvSpPr>
        <p:spPr>
          <a:xfrm>
            <a:off x="470830" y="2884101"/>
            <a:ext cx="1504852" cy="400110"/>
          </a:xfrm>
          <a:prstGeom prst="rect">
            <a:avLst/>
          </a:prstGeom>
          <a:noFill/>
        </p:spPr>
        <p:txBody>
          <a:bodyPr wrap="square" rtlCol="0">
            <a:spAutoFit/>
          </a:bodyPr>
          <a:lstStyle/>
          <a:p>
            <a:pPr algn="ctr"/>
            <a:r>
              <a:rPr lang="en-CA" sz="2000" dirty="0">
                <a:solidFill>
                  <a:schemeClr val="bg1"/>
                </a:solidFill>
                <a:latin typeface="Proxima Nova" panose="02000506030000020004" pitchFamily="2" charset="0"/>
              </a:rPr>
              <a:t>START</a:t>
            </a:r>
          </a:p>
        </p:txBody>
      </p:sp>
      <p:sp>
        <p:nvSpPr>
          <p:cNvPr id="30" name="TextBox 29">
            <a:extLst>
              <a:ext uri="{FF2B5EF4-FFF2-40B4-BE49-F238E27FC236}">
                <a16:creationId xmlns:a16="http://schemas.microsoft.com/office/drawing/2014/main" id="{975057C0-3800-4EC5-B10D-38AAEAFBDDDC}"/>
              </a:ext>
            </a:extLst>
          </p:cNvPr>
          <p:cNvSpPr txBox="1"/>
          <p:nvPr/>
        </p:nvSpPr>
        <p:spPr>
          <a:xfrm>
            <a:off x="6657762" y="2568783"/>
            <a:ext cx="1659610" cy="1015663"/>
          </a:xfrm>
          <a:prstGeom prst="rect">
            <a:avLst/>
          </a:prstGeom>
          <a:noFill/>
        </p:spPr>
        <p:txBody>
          <a:bodyPr wrap="square" rtlCol="0">
            <a:spAutoFit/>
          </a:bodyPr>
          <a:lstStyle/>
          <a:p>
            <a:pPr algn="ctr"/>
            <a:r>
              <a:rPr lang="en-CA" sz="2000" dirty="0">
                <a:solidFill>
                  <a:schemeClr val="bg1"/>
                </a:solidFill>
                <a:latin typeface="Proxima Nova" panose="02000506030000020004" pitchFamily="2" charset="0"/>
              </a:rPr>
              <a:t>DATASET</a:t>
            </a:r>
          </a:p>
          <a:p>
            <a:pPr algn="ctr"/>
            <a:r>
              <a:rPr lang="en-CA" sz="2000" dirty="0">
                <a:solidFill>
                  <a:schemeClr val="bg1"/>
                </a:solidFill>
                <a:latin typeface="Proxima Nova" panose="02000506030000020004" pitchFamily="2" charset="0"/>
              </a:rPr>
              <a:t>AND </a:t>
            </a:r>
          </a:p>
          <a:p>
            <a:pPr algn="ctr"/>
            <a:r>
              <a:rPr lang="en-CA" sz="2000" dirty="0">
                <a:solidFill>
                  <a:schemeClr val="bg1"/>
                </a:solidFill>
                <a:latin typeface="Proxima Nova" panose="02000506030000020004" pitchFamily="2" charset="0"/>
              </a:rPr>
              <a:t>ISSUES</a:t>
            </a:r>
          </a:p>
        </p:txBody>
      </p:sp>
      <p:sp>
        <p:nvSpPr>
          <p:cNvPr id="34" name="TextBox 33">
            <a:extLst>
              <a:ext uri="{FF2B5EF4-FFF2-40B4-BE49-F238E27FC236}">
                <a16:creationId xmlns:a16="http://schemas.microsoft.com/office/drawing/2014/main" id="{9BEF5E81-EBA8-4C7E-A68B-EE96FEFFA934}"/>
              </a:ext>
            </a:extLst>
          </p:cNvPr>
          <p:cNvSpPr txBox="1"/>
          <p:nvPr/>
        </p:nvSpPr>
        <p:spPr>
          <a:xfrm>
            <a:off x="9859081" y="2867584"/>
            <a:ext cx="1659610" cy="400110"/>
          </a:xfrm>
          <a:prstGeom prst="rect">
            <a:avLst/>
          </a:prstGeom>
          <a:noFill/>
        </p:spPr>
        <p:txBody>
          <a:bodyPr wrap="square" rtlCol="0">
            <a:spAutoFit/>
          </a:bodyPr>
          <a:lstStyle/>
          <a:p>
            <a:pPr algn="ctr"/>
            <a:r>
              <a:rPr lang="en-CA" sz="2000" dirty="0">
                <a:solidFill>
                  <a:schemeClr val="bg1"/>
                </a:solidFill>
                <a:latin typeface="Proxima Nova" panose="02000506030000020004" pitchFamily="2" charset="0"/>
              </a:rPr>
              <a:t>SOLUTION</a:t>
            </a:r>
          </a:p>
        </p:txBody>
      </p:sp>
      <p:sp>
        <p:nvSpPr>
          <p:cNvPr id="40" name="TextBox 39">
            <a:extLst>
              <a:ext uri="{FF2B5EF4-FFF2-40B4-BE49-F238E27FC236}">
                <a16:creationId xmlns:a16="http://schemas.microsoft.com/office/drawing/2014/main" id="{96C7B386-CEF4-E643-B8ED-E72E4FC8D273}"/>
              </a:ext>
            </a:extLst>
          </p:cNvPr>
          <p:cNvSpPr txBox="1"/>
          <p:nvPr/>
        </p:nvSpPr>
        <p:spPr>
          <a:xfrm>
            <a:off x="8489697" y="4900306"/>
            <a:ext cx="1659610" cy="400110"/>
          </a:xfrm>
          <a:prstGeom prst="rect">
            <a:avLst/>
          </a:prstGeom>
          <a:noFill/>
        </p:spPr>
        <p:txBody>
          <a:bodyPr wrap="square" rtlCol="0">
            <a:spAutoFit/>
          </a:bodyPr>
          <a:lstStyle/>
          <a:p>
            <a:pPr algn="ctr"/>
            <a:r>
              <a:rPr lang="en-CA" sz="2000" dirty="0">
                <a:solidFill>
                  <a:schemeClr val="bg1"/>
                </a:solidFill>
                <a:latin typeface="Proxima Nova" panose="02000506030000020004" pitchFamily="2" charset="0"/>
              </a:rPr>
              <a:t>RESULTS</a:t>
            </a:r>
          </a:p>
        </p:txBody>
      </p:sp>
      <p:sp>
        <p:nvSpPr>
          <p:cNvPr id="46" name="TextBox 45">
            <a:extLst>
              <a:ext uri="{FF2B5EF4-FFF2-40B4-BE49-F238E27FC236}">
                <a16:creationId xmlns:a16="http://schemas.microsoft.com/office/drawing/2014/main" id="{5DFAA29F-14DE-7C43-A9C9-E25C89EA29CA}"/>
              </a:ext>
            </a:extLst>
          </p:cNvPr>
          <p:cNvSpPr txBox="1"/>
          <p:nvPr/>
        </p:nvSpPr>
        <p:spPr>
          <a:xfrm>
            <a:off x="5112880" y="4927654"/>
            <a:ext cx="1659610" cy="400110"/>
          </a:xfrm>
          <a:prstGeom prst="rect">
            <a:avLst/>
          </a:prstGeom>
          <a:noFill/>
        </p:spPr>
        <p:txBody>
          <a:bodyPr wrap="square" rtlCol="0">
            <a:spAutoFit/>
          </a:bodyPr>
          <a:lstStyle/>
          <a:p>
            <a:pPr algn="ctr"/>
            <a:r>
              <a:rPr lang="en-CA" sz="2000" dirty="0">
                <a:solidFill>
                  <a:schemeClr val="bg1"/>
                </a:solidFill>
                <a:latin typeface="Proxima Nova" panose="02000506030000020004" pitchFamily="2" charset="0"/>
              </a:rPr>
              <a:t>TAKEAWAYS</a:t>
            </a:r>
          </a:p>
        </p:txBody>
      </p:sp>
      <p:sp>
        <p:nvSpPr>
          <p:cNvPr id="50" name="TextBox 49">
            <a:extLst>
              <a:ext uri="{FF2B5EF4-FFF2-40B4-BE49-F238E27FC236}">
                <a16:creationId xmlns:a16="http://schemas.microsoft.com/office/drawing/2014/main" id="{A855BFC3-0DBE-F748-8B32-BD65FBC16DCC}"/>
              </a:ext>
            </a:extLst>
          </p:cNvPr>
          <p:cNvSpPr txBox="1"/>
          <p:nvPr/>
        </p:nvSpPr>
        <p:spPr>
          <a:xfrm>
            <a:off x="1886130" y="4966403"/>
            <a:ext cx="1659610" cy="400110"/>
          </a:xfrm>
          <a:prstGeom prst="rect">
            <a:avLst/>
          </a:prstGeom>
          <a:noFill/>
        </p:spPr>
        <p:txBody>
          <a:bodyPr wrap="square" rtlCol="0">
            <a:spAutoFit/>
          </a:bodyPr>
          <a:lstStyle/>
          <a:p>
            <a:pPr algn="ctr"/>
            <a:r>
              <a:rPr lang="en-CA" sz="2000" dirty="0">
                <a:solidFill>
                  <a:schemeClr val="bg1"/>
                </a:solidFill>
                <a:latin typeface="Proxima Nova" panose="02000506030000020004" pitchFamily="2" charset="0"/>
              </a:rPr>
              <a:t>END</a:t>
            </a:r>
          </a:p>
        </p:txBody>
      </p:sp>
      <p:pic>
        <p:nvPicPr>
          <p:cNvPr id="2050" name="Picture 2" descr="🚗 Automobile (Car) Emoji">
            <a:extLst>
              <a:ext uri="{FF2B5EF4-FFF2-40B4-BE49-F238E27FC236}">
                <a16:creationId xmlns:a16="http://schemas.microsoft.com/office/drawing/2014/main" id="{79AB9246-4763-7344-B101-91480BCA9C0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1211050" y="2167875"/>
            <a:ext cx="2271031" cy="1216624"/>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E6956858-5CEF-5946-8A41-9BB9C0E70EB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62798597"/>
      </p:ext>
    </p:extLst>
  </p:cSld>
  <p:clrMapOvr>
    <a:masterClrMapping/>
  </p:clrMapOvr>
  <mc:AlternateContent xmlns:mc="http://schemas.openxmlformats.org/markup-compatibility/2006" xmlns:p14="http://schemas.microsoft.com/office/powerpoint/2010/main">
    <mc:Choice Requires="p14">
      <p:transition spd="slow" p14:dur="2000" advTm="12515"/>
    </mc:Choice>
    <mc:Fallback xmlns="">
      <p:transition spd="slow" advTm="12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10A7D11-E63C-F14B-8BD2-902C22FF02BC}"/>
              </a:ext>
            </a:extLst>
          </p:cNvPr>
          <p:cNvGrpSpPr/>
          <p:nvPr/>
        </p:nvGrpSpPr>
        <p:grpSpPr>
          <a:xfrm>
            <a:off x="567585" y="472613"/>
            <a:ext cx="3013815" cy="1058381"/>
            <a:chOff x="567585" y="472613"/>
            <a:chExt cx="6443164" cy="1058381"/>
          </a:xfrm>
        </p:grpSpPr>
        <p:sp>
          <p:nvSpPr>
            <p:cNvPr id="43" name="Rectangle 42">
              <a:extLst>
                <a:ext uri="{FF2B5EF4-FFF2-40B4-BE49-F238E27FC236}">
                  <a16:creationId xmlns:a16="http://schemas.microsoft.com/office/drawing/2014/main" id="{BE2FF4D4-3CE1-834A-87D1-3B79401607B2}"/>
                </a:ext>
              </a:extLst>
            </p:cNvPr>
            <p:cNvSpPr/>
            <p:nvPr/>
          </p:nvSpPr>
          <p:spPr>
            <a:xfrm>
              <a:off x="730728" y="472613"/>
              <a:ext cx="6280021" cy="922096"/>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9D0681D3-4CA6-EC4D-829B-E19CEE232044}"/>
                </a:ext>
              </a:extLst>
            </p:cNvPr>
            <p:cNvSpPr/>
            <p:nvPr/>
          </p:nvSpPr>
          <p:spPr>
            <a:xfrm>
              <a:off x="567585" y="608898"/>
              <a:ext cx="6120399" cy="9220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itle 1">
            <a:extLst>
              <a:ext uri="{FF2B5EF4-FFF2-40B4-BE49-F238E27FC236}">
                <a16:creationId xmlns:a16="http://schemas.microsoft.com/office/drawing/2014/main" id="{D60A4A62-B6E0-4F6A-83C5-A7CABB68703D}"/>
              </a:ext>
            </a:extLst>
          </p:cNvPr>
          <p:cNvSpPr>
            <a:spLocks noGrp="1"/>
          </p:cNvSpPr>
          <p:nvPr>
            <p:ph type="title"/>
          </p:nvPr>
        </p:nvSpPr>
        <p:spPr>
          <a:xfrm>
            <a:off x="642133" y="708944"/>
            <a:ext cx="2939267" cy="739852"/>
          </a:xfrm>
        </p:spPr>
        <p:txBody>
          <a:bodyPr>
            <a:normAutofit/>
          </a:bodyPr>
          <a:lstStyle/>
          <a:p>
            <a:r>
              <a:rPr lang="en-CA" b="1" dirty="0">
                <a:solidFill>
                  <a:schemeClr val="bg1">
                    <a:lumMod val="95000"/>
                  </a:schemeClr>
                </a:solidFill>
                <a:latin typeface="Proxima Nova" panose="02000506030000020004" pitchFamily="2" charset="0"/>
              </a:rPr>
              <a:t>Problem</a:t>
            </a:r>
          </a:p>
        </p:txBody>
      </p:sp>
      <p:sp>
        <p:nvSpPr>
          <p:cNvPr id="41" name="Content Placeholder 2">
            <a:extLst>
              <a:ext uri="{FF2B5EF4-FFF2-40B4-BE49-F238E27FC236}">
                <a16:creationId xmlns:a16="http://schemas.microsoft.com/office/drawing/2014/main" id="{7A331E7E-EDC0-B443-9724-04F14F80B5FD}"/>
              </a:ext>
            </a:extLst>
          </p:cNvPr>
          <p:cNvSpPr>
            <a:spLocks noGrp="1"/>
          </p:cNvSpPr>
          <p:nvPr>
            <p:ph idx="1"/>
          </p:nvPr>
        </p:nvSpPr>
        <p:spPr>
          <a:xfrm>
            <a:off x="567586" y="1752317"/>
            <a:ext cx="6431255" cy="4381781"/>
          </a:xfrm>
        </p:spPr>
        <p:txBody>
          <a:bodyPr vert="horz" lIns="91440" tIns="45720" rIns="91440" bIns="45720" rtlCol="0">
            <a:normAutofit/>
          </a:bodyPr>
          <a:lstStyle/>
          <a:p>
            <a:pPr>
              <a:lnSpc>
                <a:spcPct val="110000"/>
              </a:lnSpc>
            </a:pPr>
            <a:r>
              <a:rPr lang="en-US" dirty="0">
                <a:latin typeface="Proxima Nova" panose="02000506030000020004" pitchFamily="2" charset="0"/>
              </a:rPr>
              <a:t>Looking to buy a used car?</a:t>
            </a:r>
          </a:p>
          <a:p>
            <a:pPr lvl="1">
              <a:lnSpc>
                <a:spcPct val="110000"/>
              </a:lnSpc>
            </a:pPr>
            <a:r>
              <a:rPr lang="en-US" sz="2000" dirty="0">
                <a:latin typeface="Proxima Nova" panose="02000506030000020004" pitchFamily="2" charset="0"/>
              </a:rPr>
              <a:t>Is the asking price reasonable?</a:t>
            </a:r>
          </a:p>
          <a:p>
            <a:pPr>
              <a:lnSpc>
                <a:spcPct val="110000"/>
              </a:lnSpc>
            </a:pPr>
            <a:r>
              <a:rPr lang="en-US" dirty="0">
                <a:latin typeface="Proxima Nova" panose="02000506030000020004" pitchFamily="2" charset="0"/>
              </a:rPr>
              <a:t>Looking to sell a used car?</a:t>
            </a:r>
          </a:p>
          <a:p>
            <a:pPr lvl="1">
              <a:lnSpc>
                <a:spcPct val="110000"/>
              </a:lnSpc>
            </a:pPr>
            <a:r>
              <a:rPr lang="en-US" sz="2000" dirty="0">
                <a:latin typeface="Proxima Nova" panose="02000506030000020004" pitchFamily="2" charset="0"/>
              </a:rPr>
              <a:t>How much should you ask?</a:t>
            </a:r>
          </a:p>
          <a:p>
            <a:pPr>
              <a:lnSpc>
                <a:spcPct val="110000"/>
              </a:lnSpc>
            </a:pPr>
            <a:r>
              <a:rPr lang="en-US" dirty="0">
                <a:latin typeface="Proxima Nova" panose="02000506030000020004" pitchFamily="2" charset="0"/>
              </a:rPr>
              <a:t>Research is tiresome and tedious</a:t>
            </a:r>
          </a:p>
          <a:p>
            <a:pPr>
              <a:lnSpc>
                <a:spcPct val="110000"/>
              </a:lnSpc>
            </a:pPr>
            <a:r>
              <a:rPr lang="en-US" dirty="0">
                <a:latin typeface="Proxima Nova" panose="02000506030000020004" pitchFamily="2" charset="0"/>
              </a:rPr>
              <a:t>Use Machine Learning!</a:t>
            </a:r>
          </a:p>
          <a:p>
            <a:pPr lvl="1">
              <a:lnSpc>
                <a:spcPct val="110000"/>
              </a:lnSpc>
            </a:pPr>
            <a:r>
              <a:rPr lang="en-US" sz="2000" dirty="0">
                <a:latin typeface="Proxima Nova" panose="02000506030000020004" pitchFamily="2" charset="0"/>
              </a:rPr>
              <a:t>Use car characteristics to predict price</a:t>
            </a:r>
          </a:p>
          <a:p>
            <a:pPr lvl="1">
              <a:lnSpc>
                <a:spcPct val="110000"/>
              </a:lnSpc>
            </a:pPr>
            <a:r>
              <a:rPr lang="en-US" sz="2000" dirty="0">
                <a:latin typeface="Proxima Nova" panose="02000506030000020004" pitchFamily="2" charset="0"/>
              </a:rPr>
              <a:t>Determine the most important factors in price prediction</a:t>
            </a:r>
          </a:p>
          <a:p>
            <a:pPr lvl="1">
              <a:lnSpc>
                <a:spcPct val="110000"/>
              </a:lnSpc>
            </a:pPr>
            <a:endParaRPr lang="en-US" dirty="0">
              <a:latin typeface="Proxima Nova" panose="02000506030000020004" pitchFamily="2" charset="0"/>
            </a:endParaRPr>
          </a:p>
          <a:p>
            <a:pPr marL="0" indent="0">
              <a:lnSpc>
                <a:spcPct val="110000"/>
              </a:lnSpc>
              <a:buNone/>
            </a:pPr>
            <a:endParaRPr lang="en-US" sz="1400" dirty="0"/>
          </a:p>
        </p:txBody>
      </p:sp>
      <p:pic>
        <p:nvPicPr>
          <p:cNvPr id="4098" name="Picture 2" descr="Black Dollar Sign Transparent Background (Page 7) - Line.17QQ.com">
            <a:extLst>
              <a:ext uri="{FF2B5EF4-FFF2-40B4-BE49-F238E27FC236}">
                <a16:creationId xmlns:a16="http://schemas.microsoft.com/office/drawing/2014/main" id="{C1CCE2FB-F3E1-4F48-80B8-CA176CF9609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778" b="96889" l="9778" r="89778">
                        <a14:foregroundMark x1="47111" y1="45333" x2="47111" y2="45333"/>
                        <a14:foregroundMark x1="40000" y1="96889" x2="40000" y2="96889"/>
                        <a14:foregroundMark x1="44889" y1="5778" x2="44889" y2="5778"/>
                        <a14:foregroundMark x1="51556" y1="35556" x2="22667" y2="62667"/>
                        <a14:foregroundMark x1="22667" y1="62667" x2="56000" y2="81333"/>
                        <a14:foregroundMark x1="56000" y1="81333" x2="64000" y2="43556"/>
                        <a14:foregroundMark x1="64000" y1="43556" x2="52000" y2="36889"/>
                        <a14:foregroundMark x1="39556" y1="38222" x2="19556" y2="72444"/>
                        <a14:foregroundMark x1="19556" y1="72444" x2="56444" y2="85778"/>
                        <a14:foregroundMark x1="56444" y1="85778" x2="72889" y2="49778"/>
                        <a14:foregroundMark x1="72889" y1="49778" x2="37778" y2="34222"/>
                        <a14:foregroundMark x1="37778" y1="34222" x2="36444" y2="36889"/>
                        <a14:foregroundMark x1="46667" y1="15111" x2="46667" y2="15111"/>
                      </a14:backgroundRemoval>
                    </a14:imgEffect>
                  </a14:imgLayer>
                </a14:imgProps>
              </a:ext>
              <a:ext uri="{28A0092B-C50C-407E-A947-70E740481C1C}">
                <a14:useLocalDpi xmlns:a14="http://schemas.microsoft.com/office/drawing/2010/main" val="0"/>
              </a:ext>
            </a:extLst>
          </a:blip>
          <a:srcRect/>
          <a:stretch>
            <a:fillRect/>
          </a:stretch>
        </p:blipFill>
        <p:spPr bwMode="auto">
          <a:xfrm rot="685184">
            <a:off x="6177731" y="1261243"/>
            <a:ext cx="1248599" cy="12485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Question Mark Svg Png Icon Free Download (#29382) - OnlineWebFonts.COM">
            <a:extLst>
              <a:ext uri="{FF2B5EF4-FFF2-40B4-BE49-F238E27FC236}">
                <a16:creationId xmlns:a16="http://schemas.microsoft.com/office/drawing/2014/main" id="{6C80B50C-8C0F-1B4A-A4AC-1B73ED9FD7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4889" b="96889" l="9778" r="89778">
                        <a14:foregroundMark x1="49333" y1="5333" x2="49333" y2="5333"/>
                        <a14:foregroundMark x1="45778" y1="92444" x2="45778" y2="92444"/>
                        <a14:foregroundMark x1="47111" y1="96889" x2="47111" y2="96889"/>
                        <a14:foregroundMark x1="46667" y1="64000" x2="46667" y2="64000"/>
                      </a14:backgroundRemoval>
                    </a14:imgEffect>
                  </a14:imgLayer>
                </a14:imgProps>
              </a:ext>
              <a:ext uri="{28A0092B-C50C-407E-A947-70E740481C1C}">
                <a14:useLocalDpi xmlns:a14="http://schemas.microsoft.com/office/drawing/2010/main" val="0"/>
              </a:ext>
            </a:extLst>
          </a:blip>
          <a:srcRect/>
          <a:stretch>
            <a:fillRect/>
          </a:stretch>
        </p:blipFill>
        <p:spPr bwMode="auto">
          <a:xfrm rot="910718">
            <a:off x="7168924" y="1476700"/>
            <a:ext cx="1027768" cy="102776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uture of Machine Learning - Elan Academy">
            <a:extLst>
              <a:ext uri="{FF2B5EF4-FFF2-40B4-BE49-F238E27FC236}">
                <a16:creationId xmlns:a16="http://schemas.microsoft.com/office/drawing/2014/main" id="{A7D56E8F-39C1-FC4F-BA25-57183FE206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390031">
            <a:off x="7420155" y="2897248"/>
            <a:ext cx="3673451" cy="2960692"/>
          </a:xfrm>
          <a:prstGeom prst="ellipse">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BDC5E6D3-9A36-8B4A-A787-2609F3F9A71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51117310"/>
      </p:ext>
    </p:extLst>
  </p:cSld>
  <p:clrMapOvr>
    <a:masterClrMapping/>
  </p:clrMapOvr>
  <mc:AlternateContent xmlns:mc="http://schemas.openxmlformats.org/markup-compatibility/2006" xmlns:p14="http://schemas.microsoft.com/office/powerpoint/2010/main">
    <mc:Choice Requires="p14">
      <p:transition spd="slow" p14:dur="2000" advTm="43560"/>
    </mc:Choice>
    <mc:Fallback xmlns="">
      <p:transition spd="slow" advTm="43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C861D2-B645-8D4A-BE3D-33B055ECE551}"/>
              </a:ext>
            </a:extLst>
          </p:cNvPr>
          <p:cNvGrpSpPr/>
          <p:nvPr/>
        </p:nvGrpSpPr>
        <p:grpSpPr>
          <a:xfrm>
            <a:off x="567585" y="472613"/>
            <a:ext cx="5840823" cy="1058381"/>
            <a:chOff x="567585" y="472613"/>
            <a:chExt cx="6276388" cy="1058381"/>
          </a:xfrm>
        </p:grpSpPr>
        <p:sp>
          <p:nvSpPr>
            <p:cNvPr id="43" name="Rectangle 42">
              <a:extLst>
                <a:ext uri="{FF2B5EF4-FFF2-40B4-BE49-F238E27FC236}">
                  <a16:creationId xmlns:a16="http://schemas.microsoft.com/office/drawing/2014/main" id="{BE2FF4D4-3CE1-834A-87D1-3B79401607B2}"/>
                </a:ext>
              </a:extLst>
            </p:cNvPr>
            <p:cNvSpPr/>
            <p:nvPr/>
          </p:nvSpPr>
          <p:spPr>
            <a:xfrm>
              <a:off x="730727" y="472613"/>
              <a:ext cx="6113246" cy="922096"/>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9D0681D3-4CA6-EC4D-829B-E19CEE232044}"/>
                </a:ext>
              </a:extLst>
            </p:cNvPr>
            <p:cNvSpPr/>
            <p:nvPr/>
          </p:nvSpPr>
          <p:spPr>
            <a:xfrm>
              <a:off x="567585" y="608898"/>
              <a:ext cx="6120399" cy="9220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itle 1">
            <a:extLst>
              <a:ext uri="{FF2B5EF4-FFF2-40B4-BE49-F238E27FC236}">
                <a16:creationId xmlns:a16="http://schemas.microsoft.com/office/drawing/2014/main" id="{D60A4A62-B6E0-4F6A-83C5-A7CABB68703D}"/>
              </a:ext>
            </a:extLst>
          </p:cNvPr>
          <p:cNvSpPr>
            <a:spLocks noGrp="1"/>
          </p:cNvSpPr>
          <p:nvPr>
            <p:ph type="title"/>
          </p:nvPr>
        </p:nvSpPr>
        <p:spPr>
          <a:xfrm>
            <a:off x="675955" y="723902"/>
            <a:ext cx="5351345" cy="739852"/>
          </a:xfrm>
        </p:spPr>
        <p:txBody>
          <a:bodyPr>
            <a:normAutofit fontScale="90000"/>
          </a:bodyPr>
          <a:lstStyle/>
          <a:p>
            <a:r>
              <a:rPr lang="en-CA" b="1" dirty="0">
                <a:solidFill>
                  <a:schemeClr val="bg1">
                    <a:lumMod val="95000"/>
                  </a:schemeClr>
                </a:solidFill>
                <a:latin typeface="Proxima Nova" panose="02000506030000020004" pitchFamily="2" charset="0"/>
              </a:rPr>
              <a:t>Dataset AND issues</a:t>
            </a:r>
          </a:p>
        </p:txBody>
      </p:sp>
      <p:sp>
        <p:nvSpPr>
          <p:cNvPr id="41" name="Content Placeholder 2">
            <a:extLst>
              <a:ext uri="{FF2B5EF4-FFF2-40B4-BE49-F238E27FC236}">
                <a16:creationId xmlns:a16="http://schemas.microsoft.com/office/drawing/2014/main" id="{7A331E7E-EDC0-B443-9724-04F14F80B5FD}"/>
              </a:ext>
            </a:extLst>
          </p:cNvPr>
          <p:cNvSpPr>
            <a:spLocks noGrp="1"/>
          </p:cNvSpPr>
          <p:nvPr>
            <p:ph idx="1"/>
          </p:nvPr>
        </p:nvSpPr>
        <p:spPr>
          <a:xfrm>
            <a:off x="567585" y="1867321"/>
            <a:ext cx="6431255" cy="4381781"/>
          </a:xfrm>
        </p:spPr>
        <p:txBody>
          <a:bodyPr vert="horz" lIns="91440" tIns="45720" rIns="91440" bIns="45720" rtlCol="0">
            <a:normAutofit/>
          </a:bodyPr>
          <a:lstStyle/>
          <a:p>
            <a:pPr>
              <a:lnSpc>
                <a:spcPct val="110000"/>
              </a:lnSpc>
            </a:pPr>
            <a:r>
              <a:rPr lang="en-US" dirty="0">
                <a:latin typeface="Proxima Nova" panose="02000506030000020004" pitchFamily="2" charset="0"/>
              </a:rPr>
              <a:t>Craigslist Used Car Dataset</a:t>
            </a:r>
          </a:p>
          <a:p>
            <a:pPr lvl="1">
              <a:lnSpc>
                <a:spcPct val="110000"/>
              </a:lnSpc>
            </a:pPr>
            <a:r>
              <a:rPr lang="en-US" sz="2000" dirty="0">
                <a:latin typeface="Proxima Nova" panose="02000506030000020004" pitchFamily="2" charset="0"/>
              </a:rPr>
              <a:t>Manufacturer, Model, Size, Paint </a:t>
            </a:r>
            <a:r>
              <a:rPr lang="en-US" sz="2000" dirty="0" err="1">
                <a:latin typeface="Proxima Nova" panose="02000506030000020004" pitchFamily="2" charset="0"/>
              </a:rPr>
              <a:t>Colour</a:t>
            </a:r>
            <a:r>
              <a:rPr lang="en-US" sz="2000" dirty="0">
                <a:latin typeface="Proxima Nova" panose="02000506030000020004" pitchFamily="2" charset="0"/>
              </a:rPr>
              <a:t>, Mileage, Year, Type, State</a:t>
            </a:r>
          </a:p>
          <a:p>
            <a:pPr>
              <a:lnSpc>
                <a:spcPct val="110000"/>
              </a:lnSpc>
            </a:pPr>
            <a:r>
              <a:rPr lang="en-US" dirty="0">
                <a:latin typeface="Proxima Nova" panose="02000506030000020004" pitchFamily="2" charset="0"/>
              </a:rPr>
              <a:t>Scope too large.</a:t>
            </a:r>
          </a:p>
          <a:p>
            <a:pPr lvl="1">
              <a:lnSpc>
                <a:spcPct val="110000"/>
              </a:lnSpc>
            </a:pPr>
            <a:r>
              <a:rPr lang="en-US" sz="2000" dirty="0">
                <a:latin typeface="Proxima Nova" panose="02000506030000020004" pitchFamily="2" charset="0"/>
              </a:rPr>
              <a:t>Limit to a smaller region.</a:t>
            </a:r>
          </a:p>
          <a:p>
            <a:pPr lvl="1">
              <a:lnSpc>
                <a:spcPct val="110000"/>
              </a:lnSpc>
            </a:pPr>
            <a:r>
              <a:rPr lang="en-US" sz="2000" dirty="0">
                <a:latin typeface="Proxima Nova" panose="02000506030000020004" pitchFamily="2" charset="0"/>
              </a:rPr>
              <a:t>Close to Ontario</a:t>
            </a:r>
          </a:p>
          <a:p>
            <a:pPr lvl="2">
              <a:lnSpc>
                <a:spcPct val="110000"/>
              </a:lnSpc>
            </a:pPr>
            <a:r>
              <a:rPr lang="en-US" sz="2000" dirty="0">
                <a:latin typeface="Proxima Nova" panose="02000506030000020004" pitchFamily="2" charset="0"/>
              </a:rPr>
              <a:t>Michigan, New York, New Hampshire, Vermont</a:t>
            </a:r>
          </a:p>
          <a:p>
            <a:pPr lvl="1">
              <a:lnSpc>
                <a:spcPct val="110000"/>
              </a:lnSpc>
            </a:pPr>
            <a:endParaRPr lang="en-US" dirty="0">
              <a:latin typeface="Proxima Nova" panose="02000506030000020004" pitchFamily="2" charset="0"/>
            </a:endParaRPr>
          </a:p>
          <a:p>
            <a:pPr marL="0" indent="0">
              <a:lnSpc>
                <a:spcPct val="110000"/>
              </a:lnSpc>
              <a:buNone/>
            </a:pPr>
            <a:endParaRPr lang="en-US" sz="1400" dirty="0"/>
          </a:p>
        </p:txBody>
      </p:sp>
      <p:pic>
        <p:nvPicPr>
          <p:cNvPr id="5122" name="Picture 2" descr="243 Mileage Illustrations &amp; Clip Art - iStock">
            <a:extLst>
              <a:ext uri="{FF2B5EF4-FFF2-40B4-BE49-F238E27FC236}">
                <a16:creationId xmlns:a16="http://schemas.microsoft.com/office/drawing/2014/main" id="{B2E36667-3048-6E40-8356-C590E87C4E2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8856" y1="43301" x2="48856" y2="43301"/>
                      </a14:backgroundRemoval>
                    </a14:imgEffect>
                  </a14:imgLayer>
                </a14:imgProps>
              </a:ext>
              <a:ext uri="{28A0092B-C50C-407E-A947-70E740481C1C}">
                <a14:useLocalDpi xmlns:a14="http://schemas.microsoft.com/office/drawing/2010/main" val="0"/>
              </a:ext>
            </a:extLst>
          </a:blip>
          <a:srcRect/>
          <a:stretch>
            <a:fillRect/>
          </a:stretch>
        </p:blipFill>
        <p:spPr bwMode="auto">
          <a:xfrm rot="21210395">
            <a:off x="6803707" y="640016"/>
            <a:ext cx="2231955" cy="223195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aint Pouring Bucket Color Colour Drip Acrylic - Paint Pouring Clip Art, HD  Png Download - kindpng">
            <a:extLst>
              <a:ext uri="{FF2B5EF4-FFF2-40B4-BE49-F238E27FC236}">
                <a16:creationId xmlns:a16="http://schemas.microsoft.com/office/drawing/2014/main" id="{C4F7D15E-AAD8-9C47-A2D5-A66F2BA531F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5000" b="94623" l="10000" r="90000">
                        <a14:foregroundMark x1="33605" y1="24434" x2="33605" y2="24434"/>
                        <a14:foregroundMark x1="20349" y1="14434" x2="20349" y2="14434"/>
                        <a14:foregroundMark x1="39535" y1="21887" x2="39535" y2="21887"/>
                        <a14:foregroundMark x1="40000" y1="5000" x2="40000" y2="5000"/>
                        <a14:foregroundMark x1="66047" y1="49434" x2="66047" y2="49434"/>
                        <a14:foregroundMark x1="66047" y1="49245" x2="66047" y2="49245"/>
                        <a14:foregroundMark x1="53837" y1="38491" x2="53837" y2="38491"/>
                        <a14:foregroundMark x1="50233" y1="37736" x2="50233" y2="37736"/>
                        <a14:foregroundMark x1="27209" y1="36132" x2="27209" y2="36132"/>
                        <a14:foregroundMark x1="26977" y1="36132" x2="26977" y2="36132"/>
                        <a14:foregroundMark x1="18488" y1="30566" x2="18488" y2="30566"/>
                        <a14:foregroundMark x1="21977" y1="22736" x2="22442" y2="21698"/>
                        <a14:foregroundMark x1="25814" y1="20377" x2="25814" y2="20377"/>
                        <a14:foregroundMark x1="32209" y1="20377" x2="34302" y2="20566"/>
                        <a14:foregroundMark x1="34767" y1="22925" x2="34535" y2="26509"/>
                        <a14:foregroundMark x1="34767" y1="28113" x2="34767" y2="28113"/>
                        <a14:foregroundMark x1="35233" y1="34245" x2="35233" y2="34245"/>
                        <a14:foregroundMark x1="35233" y1="34623" x2="35233" y2="35566"/>
                        <a14:foregroundMark x1="35581" y1="38868" x2="35581" y2="38868"/>
                        <a14:foregroundMark x1="35581" y1="39245" x2="42442" y2="47547"/>
                        <a14:foregroundMark x1="42442" y1="47547" x2="42442" y2="47547"/>
                        <a14:foregroundMark x1="52558" y1="54057" x2="52558" y2="54057"/>
                        <a14:foregroundMark x1="58721" y1="57264" x2="60698" y2="59434"/>
                        <a14:foregroundMark x1="60930" y1="60943" x2="60930" y2="62736"/>
                        <a14:foregroundMark x1="60930" y1="62547" x2="61628" y2="70566"/>
                        <a14:foregroundMark x1="63023" y1="73491" x2="63023" y2="76132"/>
                        <a14:foregroundMark x1="63023" y1="75943" x2="63023" y2="75943"/>
                        <a14:foregroundMark x1="63023" y1="75943" x2="64302" y2="83962"/>
                        <a14:foregroundMark x1="64302" y1="83962" x2="69186" y2="89811"/>
                        <a14:foregroundMark x1="69186" y1="89811" x2="76047" y2="85189"/>
                        <a14:foregroundMark x1="76047" y1="85189" x2="72326" y2="77358"/>
                        <a14:foregroundMark x1="72326" y1="77358" x2="66279" y2="72264"/>
                        <a14:foregroundMark x1="66279" y1="72264" x2="63721" y2="64811"/>
                        <a14:foregroundMark x1="58023" y1="78302" x2="48488" y2="79528"/>
                        <a14:foregroundMark x1="48488" y1="79528" x2="43837" y2="86604"/>
                        <a14:foregroundMark x1="43837" y1="86604" x2="47558" y2="92925"/>
                        <a14:foregroundMark x1="47558" y1="92925" x2="60465" y2="94623"/>
                        <a14:foregroundMark x1="60465" y1="94623" x2="77558" y2="88962"/>
                        <a14:foregroundMark x1="77558" y1="88962" x2="82558" y2="83302"/>
                        <a14:foregroundMark x1="82558" y1="83302" x2="77907" y2="80755"/>
                        <a14:foregroundMark x1="65349" y1="54811" x2="77209" y2="42830"/>
                        <a14:foregroundMark x1="77209" y1="42830" x2="67442" y2="40472"/>
                        <a14:foregroundMark x1="67442" y1="40472" x2="58023" y2="46604"/>
                        <a14:foregroundMark x1="58023" y1="46604" x2="53023" y2="53774"/>
                        <a14:foregroundMark x1="53023" y1="53774" x2="66047" y2="56604"/>
                        <a14:foregroundMark x1="66047" y1="56604" x2="73140" y2="52075"/>
                        <a14:foregroundMark x1="73140" y1="52075" x2="74651" y2="46887"/>
                        <a14:foregroundMark x1="53023" y1="49623" x2="53023" y2="49623"/>
                        <a14:foregroundMark x1="73256" y1="37547" x2="73256" y2="37547"/>
                        <a14:foregroundMark x1="46628" y1="58868" x2="46628" y2="58868"/>
                        <a14:foregroundMark x1="47558" y1="63302" x2="47558" y2="63302"/>
                        <a14:foregroundMark x1="64884" y1="35943" x2="39302" y2="10943"/>
                        <a14:foregroundMark x1="39302" y1="10943" x2="20581" y2="21698"/>
                        <a14:foregroundMark x1="20581" y1="21698" x2="15581" y2="27453"/>
                        <a14:foregroundMark x1="15581" y1="27453" x2="19302" y2="36415"/>
                        <a14:foregroundMark x1="19302" y1="36415" x2="34419" y2="48585"/>
                        <a14:foregroundMark x1="34419" y1="48585" x2="46279" y2="45755"/>
                        <a14:foregroundMark x1="46279" y1="45755" x2="62791" y2="34623"/>
                        <a14:foregroundMark x1="62791" y1="34623" x2="62791" y2="34623"/>
                      </a14:backgroundRemoval>
                    </a14:imgEffect>
                  </a14:imgLayer>
                </a14:imgProps>
              </a:ext>
              <a:ext uri="{28A0092B-C50C-407E-A947-70E740481C1C}">
                <a14:useLocalDpi xmlns:a14="http://schemas.microsoft.com/office/drawing/2010/main" val="0"/>
              </a:ext>
            </a:extLst>
          </a:blip>
          <a:srcRect/>
          <a:stretch>
            <a:fillRect/>
          </a:stretch>
        </p:blipFill>
        <p:spPr bwMode="auto">
          <a:xfrm>
            <a:off x="9430961" y="1323064"/>
            <a:ext cx="1384300" cy="170618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lip Art Of Car Clipart Image - Black And White Transparent Car Clip Art,  HD Png Download - kindpng">
            <a:extLst>
              <a:ext uri="{FF2B5EF4-FFF2-40B4-BE49-F238E27FC236}">
                <a16:creationId xmlns:a16="http://schemas.microsoft.com/office/drawing/2014/main" id="{0096475D-8D31-0E4A-8455-9C4F6374DF57}"/>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9605" b="89831" l="5581" r="92558">
                        <a14:foregroundMark x1="30581" y1="41243" x2="19767" y2="41525"/>
                        <a14:foregroundMark x1="19767" y1="41525" x2="10814" y2="50000"/>
                        <a14:foregroundMark x1="10814" y1="50000" x2="7674" y2="58757"/>
                        <a14:foregroundMark x1="7674" y1="58757" x2="8140" y2="70339"/>
                        <a14:foregroundMark x1="8140" y1="70339" x2="15930" y2="49435"/>
                        <a14:foregroundMark x1="15930" y1="49435" x2="22326" y2="46045"/>
                        <a14:foregroundMark x1="22326" y1="46045" x2="29535" y2="47740"/>
                        <a14:foregroundMark x1="29535" y1="47740" x2="32907" y2="55085"/>
                        <a14:foregroundMark x1="32907" y1="55085" x2="33605" y2="66667"/>
                        <a14:foregroundMark x1="33605" y1="66667" x2="37093" y2="72881"/>
                        <a14:foregroundMark x1="37093" y1="72881" x2="52558" y2="67514"/>
                        <a14:foregroundMark x1="52558" y1="67514" x2="57326" y2="68927"/>
                        <a14:foregroundMark x1="57326" y1="68927" x2="61628" y2="64407"/>
                        <a14:foregroundMark x1="61628" y1="64407" x2="66279" y2="49435"/>
                        <a14:foregroundMark x1="66279" y1="49435" x2="71047" y2="45763"/>
                        <a14:foregroundMark x1="71047" y1="45763" x2="77674" y2="46893"/>
                        <a14:foregroundMark x1="77674" y1="46893" x2="81512" y2="53107"/>
                        <a14:foregroundMark x1="81512" y1="53107" x2="84419" y2="65254"/>
                        <a14:foregroundMark x1="84419" y1="65254" x2="91163" y2="68079"/>
                        <a14:foregroundMark x1="91163" y1="68079" x2="92674" y2="55367"/>
                        <a14:foregroundMark x1="92674" y1="55367" x2="84302" y2="50000"/>
                        <a14:foregroundMark x1="84302" y1="50000" x2="64070" y2="20621"/>
                        <a14:foregroundMark x1="64070" y1="20621" x2="52442" y2="16949"/>
                        <a14:foregroundMark x1="52442" y1="16949" x2="30000" y2="40960"/>
                        <a14:foregroundMark x1="60814" y1="29661" x2="60814" y2="29661"/>
                        <a14:foregroundMark x1="50116" y1="31073" x2="50116" y2="31073"/>
                        <a14:foregroundMark x1="73605" y1="71751" x2="73605" y2="71751"/>
                        <a14:foregroundMark x1="22093" y1="77119" x2="22093" y2="77119"/>
                        <a14:foregroundMark x1="5581" y1="64124" x2="5581" y2="64124"/>
                        <a14:foregroundMark x1="22558" y1="53955" x2="22558" y2="53955"/>
                        <a14:foregroundMark x1="23837" y1="54237" x2="23837" y2="54237"/>
                        <a14:foregroundMark x1="12907" y1="62712" x2="12907" y2="62712"/>
                      </a14:backgroundRemoval>
                    </a14:imgEffect>
                  </a14:imgLayer>
                </a14:imgProps>
              </a:ext>
              <a:ext uri="{28A0092B-C50C-407E-A947-70E740481C1C}">
                <a14:useLocalDpi xmlns:a14="http://schemas.microsoft.com/office/drawing/2010/main" val="0"/>
              </a:ext>
            </a:extLst>
          </a:blip>
          <a:srcRect/>
          <a:stretch>
            <a:fillRect/>
          </a:stretch>
        </p:blipFill>
        <p:spPr bwMode="auto">
          <a:xfrm>
            <a:off x="7017498" y="2469781"/>
            <a:ext cx="3073473" cy="126512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america clipart black and white - Clip Art Library">
            <a:extLst>
              <a:ext uri="{FF2B5EF4-FFF2-40B4-BE49-F238E27FC236}">
                <a16:creationId xmlns:a16="http://schemas.microsoft.com/office/drawing/2014/main" id="{2638F207-D1E8-4243-BB5A-4DD7B19B58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19684" y="4655056"/>
            <a:ext cx="1833519" cy="126512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Magnifying Glass Clipart Images, Stock Photos &amp; Vectors | Shutterstock">
            <a:extLst>
              <a:ext uri="{FF2B5EF4-FFF2-40B4-BE49-F238E27FC236}">
                <a16:creationId xmlns:a16="http://schemas.microsoft.com/office/drawing/2014/main" id="{19A1A2BF-A971-8142-BA4B-E750874AF075}"/>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7500" b="90000" l="6923" r="90000">
                        <a14:foregroundMark x1="71154" y1="45000" x2="53077" y2="36071"/>
                        <a14:foregroundMark x1="53077" y1="36071" x2="47692" y2="23571"/>
                        <a14:foregroundMark x1="47692" y1="23571" x2="59615" y2="15357"/>
                        <a14:foregroundMark x1="59615" y1="15357" x2="73846" y2="15714"/>
                        <a14:foregroundMark x1="73846" y1="15714" x2="81923" y2="28929"/>
                        <a14:foregroundMark x1="81923" y1="28929" x2="73846" y2="42500"/>
                        <a14:foregroundMark x1="73846" y1="42500" x2="68077" y2="44643"/>
                        <a14:foregroundMark x1="71923" y1="14286" x2="71923" y2="14286"/>
                        <a14:foregroundMark x1="67308" y1="7500" x2="67308" y2="7500"/>
                        <a14:foregroundMark x1="72692" y1="13929" x2="72692" y2="13929"/>
                        <a14:foregroundMark x1="6923" y1="82857" x2="6923" y2="82857"/>
                        <a14:foregroundMark x1="22308" y1="75000" x2="22308" y2="75000"/>
                        <a14:foregroundMark x1="45000" y1="51429" x2="45000" y2="51429"/>
                      </a14:backgroundRemoval>
                    </a14:imgEffect>
                  </a14:imgLayer>
                </a14:imgProps>
              </a:ext>
              <a:ext uri="{28A0092B-C50C-407E-A947-70E740481C1C}">
                <a14:useLocalDpi xmlns:a14="http://schemas.microsoft.com/office/drawing/2010/main" val="0"/>
              </a:ext>
            </a:extLst>
          </a:blip>
          <a:srcRect/>
          <a:stretch>
            <a:fillRect/>
          </a:stretch>
        </p:blipFill>
        <p:spPr bwMode="auto">
          <a:xfrm>
            <a:off x="6107479" y="4337368"/>
            <a:ext cx="1833519" cy="1974558"/>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ED0714EF-D4EC-A24D-829E-E8AC60E9168A}"/>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45932361"/>
      </p:ext>
    </p:extLst>
  </p:cSld>
  <p:clrMapOvr>
    <a:masterClrMapping/>
  </p:clrMapOvr>
  <mc:AlternateContent xmlns:mc="http://schemas.openxmlformats.org/markup-compatibility/2006" xmlns:p14="http://schemas.microsoft.com/office/powerpoint/2010/main">
    <mc:Choice Requires="p14">
      <p:transition spd="slow" p14:dur="2000" advTm="63650"/>
    </mc:Choice>
    <mc:Fallback xmlns="">
      <p:transition spd="slow" advTm="63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B4251B1-A865-5F47-88DF-C3D0A57E1B2E}"/>
              </a:ext>
            </a:extLst>
          </p:cNvPr>
          <p:cNvGrpSpPr/>
          <p:nvPr/>
        </p:nvGrpSpPr>
        <p:grpSpPr>
          <a:xfrm>
            <a:off x="567585" y="472613"/>
            <a:ext cx="3215363" cy="1058381"/>
            <a:chOff x="567585" y="472613"/>
            <a:chExt cx="6401526" cy="1058381"/>
          </a:xfrm>
        </p:grpSpPr>
        <p:sp>
          <p:nvSpPr>
            <p:cNvPr id="43" name="Rectangle 42">
              <a:extLst>
                <a:ext uri="{FF2B5EF4-FFF2-40B4-BE49-F238E27FC236}">
                  <a16:creationId xmlns:a16="http://schemas.microsoft.com/office/drawing/2014/main" id="{BE2FF4D4-3CE1-834A-87D1-3B79401607B2}"/>
                </a:ext>
              </a:extLst>
            </p:cNvPr>
            <p:cNvSpPr/>
            <p:nvPr/>
          </p:nvSpPr>
          <p:spPr>
            <a:xfrm>
              <a:off x="730729" y="472613"/>
              <a:ext cx="6238382" cy="922096"/>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9D0681D3-4CA6-EC4D-829B-E19CEE232044}"/>
                </a:ext>
              </a:extLst>
            </p:cNvPr>
            <p:cNvSpPr/>
            <p:nvPr/>
          </p:nvSpPr>
          <p:spPr>
            <a:xfrm>
              <a:off x="567585" y="608898"/>
              <a:ext cx="6120399" cy="9220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itle 1">
            <a:extLst>
              <a:ext uri="{FF2B5EF4-FFF2-40B4-BE49-F238E27FC236}">
                <a16:creationId xmlns:a16="http://schemas.microsoft.com/office/drawing/2014/main" id="{D60A4A62-B6E0-4F6A-83C5-A7CABB68703D}"/>
              </a:ext>
            </a:extLst>
          </p:cNvPr>
          <p:cNvSpPr>
            <a:spLocks noGrp="1"/>
          </p:cNvSpPr>
          <p:nvPr>
            <p:ph type="title"/>
          </p:nvPr>
        </p:nvSpPr>
        <p:spPr>
          <a:xfrm>
            <a:off x="642133" y="708944"/>
            <a:ext cx="3066267" cy="739852"/>
          </a:xfrm>
        </p:spPr>
        <p:txBody>
          <a:bodyPr>
            <a:normAutofit/>
          </a:bodyPr>
          <a:lstStyle/>
          <a:p>
            <a:r>
              <a:rPr lang="en-CA" b="1" dirty="0">
                <a:solidFill>
                  <a:schemeClr val="bg1">
                    <a:lumMod val="95000"/>
                  </a:schemeClr>
                </a:solidFill>
                <a:latin typeface="Proxima Nova" panose="02000506030000020004" pitchFamily="2" charset="0"/>
              </a:rPr>
              <a:t>SOLUTION</a:t>
            </a:r>
          </a:p>
        </p:txBody>
      </p:sp>
      <p:sp>
        <p:nvSpPr>
          <p:cNvPr id="41" name="Content Placeholder 2">
            <a:extLst>
              <a:ext uri="{FF2B5EF4-FFF2-40B4-BE49-F238E27FC236}">
                <a16:creationId xmlns:a16="http://schemas.microsoft.com/office/drawing/2014/main" id="{7A331E7E-EDC0-B443-9724-04F14F80B5FD}"/>
              </a:ext>
            </a:extLst>
          </p:cNvPr>
          <p:cNvSpPr>
            <a:spLocks noGrp="1"/>
          </p:cNvSpPr>
          <p:nvPr>
            <p:ph idx="1"/>
          </p:nvPr>
        </p:nvSpPr>
        <p:spPr>
          <a:xfrm>
            <a:off x="972345" y="1753495"/>
            <a:ext cx="6431255" cy="4381781"/>
          </a:xfrm>
        </p:spPr>
        <p:txBody>
          <a:bodyPr vert="horz" lIns="91440" tIns="45720" rIns="91440" bIns="45720" rtlCol="0">
            <a:normAutofit/>
          </a:bodyPr>
          <a:lstStyle/>
          <a:p>
            <a:pPr>
              <a:lnSpc>
                <a:spcPct val="110000"/>
              </a:lnSpc>
            </a:pPr>
            <a:r>
              <a:rPr lang="en-US" dirty="0">
                <a:latin typeface="Proxima Nova" panose="02000506030000020004" pitchFamily="2" charset="0"/>
              </a:rPr>
              <a:t>Cleaning Data</a:t>
            </a:r>
          </a:p>
          <a:p>
            <a:pPr lvl="1">
              <a:lnSpc>
                <a:spcPct val="110000"/>
              </a:lnSpc>
            </a:pPr>
            <a:r>
              <a:rPr lang="en-US" sz="2000" dirty="0">
                <a:latin typeface="Proxima Nova" panose="02000506030000020004" pitchFamily="2" charset="0"/>
              </a:rPr>
              <a:t>States</a:t>
            </a:r>
          </a:p>
          <a:p>
            <a:pPr lvl="1">
              <a:lnSpc>
                <a:spcPct val="110000"/>
              </a:lnSpc>
            </a:pPr>
            <a:r>
              <a:rPr lang="en-US" sz="2000" dirty="0">
                <a:latin typeface="Proxima Nova" panose="02000506030000020004" pitchFamily="2" charset="0"/>
              </a:rPr>
              <a:t>Year</a:t>
            </a:r>
          </a:p>
          <a:p>
            <a:pPr>
              <a:lnSpc>
                <a:spcPct val="110000"/>
              </a:lnSpc>
            </a:pPr>
            <a:r>
              <a:rPr lang="en-US" dirty="0">
                <a:latin typeface="Proxima Nova" panose="02000506030000020004" pitchFamily="2" charset="0"/>
              </a:rPr>
              <a:t>One Hot Encoding</a:t>
            </a:r>
          </a:p>
          <a:p>
            <a:pPr>
              <a:lnSpc>
                <a:spcPct val="110000"/>
              </a:lnSpc>
            </a:pPr>
            <a:r>
              <a:rPr lang="en-US" dirty="0" err="1">
                <a:latin typeface="Proxima Nova" panose="02000506030000020004" pitchFamily="2" charset="0"/>
              </a:rPr>
              <a:t>RandomForestRegressor</a:t>
            </a:r>
            <a:endParaRPr lang="en-US" dirty="0">
              <a:latin typeface="Proxima Nova" panose="02000506030000020004" pitchFamily="2" charset="0"/>
            </a:endParaRPr>
          </a:p>
          <a:p>
            <a:pPr lvl="1">
              <a:lnSpc>
                <a:spcPct val="110000"/>
              </a:lnSpc>
            </a:pPr>
            <a:r>
              <a:rPr lang="en-US" sz="2000" dirty="0">
                <a:latin typeface="Proxima Nova" panose="02000506030000020004" pitchFamily="2" charset="0"/>
              </a:rPr>
              <a:t>Parameter Tuning</a:t>
            </a:r>
          </a:p>
          <a:p>
            <a:pPr>
              <a:lnSpc>
                <a:spcPct val="110000"/>
              </a:lnSpc>
            </a:pPr>
            <a:r>
              <a:rPr lang="en-US" dirty="0">
                <a:latin typeface="Proxima Nova" panose="02000506030000020004" pitchFamily="2" charset="0"/>
              </a:rPr>
              <a:t>Feature Importance</a:t>
            </a:r>
          </a:p>
          <a:p>
            <a:pPr>
              <a:lnSpc>
                <a:spcPct val="110000"/>
              </a:lnSpc>
            </a:pPr>
            <a:r>
              <a:rPr lang="en-US" dirty="0">
                <a:latin typeface="Proxima Nova" panose="02000506030000020004" pitchFamily="2" charset="0"/>
              </a:rPr>
              <a:t>Permutation Importance</a:t>
            </a:r>
          </a:p>
          <a:p>
            <a:pPr>
              <a:lnSpc>
                <a:spcPct val="110000"/>
              </a:lnSpc>
            </a:pPr>
            <a:endParaRPr lang="en-US" dirty="0">
              <a:latin typeface="Proxima Nova" panose="02000506030000020004" pitchFamily="2" charset="0"/>
            </a:endParaRPr>
          </a:p>
          <a:p>
            <a:pPr marL="0" indent="0">
              <a:lnSpc>
                <a:spcPct val="110000"/>
              </a:lnSpc>
              <a:buNone/>
            </a:pPr>
            <a:endParaRPr lang="en-US" sz="1400" dirty="0"/>
          </a:p>
        </p:txBody>
      </p:sp>
      <p:pic>
        <p:nvPicPr>
          <p:cNvPr id="6146" name="Picture 2" descr="scikit-learn - Wikipedia">
            <a:extLst>
              <a:ext uri="{FF2B5EF4-FFF2-40B4-BE49-F238E27FC236}">
                <a16:creationId xmlns:a16="http://schemas.microsoft.com/office/drawing/2014/main" id="{CD8B3634-120E-9046-B003-548F12C354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84929">
            <a:off x="4976283" y="3103110"/>
            <a:ext cx="3939760" cy="21206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EA186A88-29A9-A54B-BDCD-6E7B26C491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140901">
            <a:off x="9055100" y="3557035"/>
            <a:ext cx="2590800" cy="774700"/>
          </a:xfrm>
          <a:prstGeom prst="rect">
            <a:avLst/>
          </a:prstGeom>
        </p:spPr>
      </p:pic>
      <p:sp>
        <p:nvSpPr>
          <p:cNvPr id="6" name="TextBox 5">
            <a:extLst>
              <a:ext uri="{FF2B5EF4-FFF2-40B4-BE49-F238E27FC236}">
                <a16:creationId xmlns:a16="http://schemas.microsoft.com/office/drawing/2014/main" id="{9F5AD6F9-E570-4444-93CA-C9B298C984E7}"/>
              </a:ext>
            </a:extLst>
          </p:cNvPr>
          <p:cNvSpPr txBox="1"/>
          <p:nvPr/>
        </p:nvSpPr>
        <p:spPr>
          <a:xfrm rot="21036236">
            <a:off x="8069083" y="1388599"/>
            <a:ext cx="1358900" cy="584775"/>
          </a:xfrm>
          <a:prstGeom prst="rect">
            <a:avLst/>
          </a:prstGeom>
          <a:solidFill>
            <a:schemeClr val="bg1">
              <a:lumMod val="95000"/>
            </a:schemeClr>
          </a:solidFill>
          <a:ln>
            <a:solidFill>
              <a:schemeClr val="bg1">
                <a:lumMod val="95000"/>
              </a:schemeClr>
            </a:solidFill>
          </a:ln>
        </p:spPr>
        <p:txBody>
          <a:bodyPr wrap="square" rtlCol="0">
            <a:spAutoFit/>
          </a:bodyPr>
          <a:lstStyle/>
          <a:p>
            <a:r>
              <a:rPr lang="en-US" sz="3200" dirty="0">
                <a:latin typeface="Kollektif" panose="020B0604020101010102" pitchFamily="34" charset="77"/>
                <a:cs typeface="Futura Medium" panose="020B0602020204020303" pitchFamily="34" charset="-79"/>
              </a:rPr>
              <a:t>&gt;2009</a:t>
            </a:r>
          </a:p>
        </p:txBody>
      </p:sp>
      <p:grpSp>
        <p:nvGrpSpPr>
          <p:cNvPr id="8" name="Group 7">
            <a:extLst>
              <a:ext uri="{FF2B5EF4-FFF2-40B4-BE49-F238E27FC236}">
                <a16:creationId xmlns:a16="http://schemas.microsoft.com/office/drawing/2014/main" id="{44B437AB-2174-8E4B-B571-7AA1E35B9C7F}"/>
              </a:ext>
            </a:extLst>
          </p:cNvPr>
          <p:cNvGrpSpPr/>
          <p:nvPr/>
        </p:nvGrpSpPr>
        <p:grpSpPr>
          <a:xfrm>
            <a:off x="5740070" y="1160744"/>
            <a:ext cx="1770138" cy="1199221"/>
            <a:chOff x="3749856" y="428380"/>
            <a:chExt cx="3041620" cy="2098718"/>
          </a:xfrm>
        </p:grpSpPr>
        <p:pic>
          <p:nvPicPr>
            <p:cNvPr id="11" name="Picture 12" descr="america clipart black and white - Clip Art Library">
              <a:extLst>
                <a:ext uri="{FF2B5EF4-FFF2-40B4-BE49-F238E27FC236}">
                  <a16:creationId xmlns:a16="http://schemas.microsoft.com/office/drawing/2014/main" id="{C933DB1C-61B0-E74A-88DA-F96A45C9E7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92409">
              <a:off x="3749856" y="428380"/>
              <a:ext cx="3041620" cy="20987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8A31EEDB-6862-D346-BBF7-3D44188264AE}"/>
                    </a:ext>
                  </a:extLst>
                </p14:cNvPr>
                <p14:cNvContentPartPr/>
                <p14:nvPr/>
              </p14:nvContentPartPr>
              <p14:xfrm>
                <a:off x="5930240" y="978120"/>
                <a:ext cx="677160" cy="360720"/>
              </p14:xfrm>
            </p:contentPart>
          </mc:Choice>
          <mc:Fallback xmlns="">
            <p:pic>
              <p:nvPicPr>
                <p:cNvPr id="7" name="Ink 6">
                  <a:extLst>
                    <a:ext uri="{FF2B5EF4-FFF2-40B4-BE49-F238E27FC236}">
                      <a16:creationId xmlns:a16="http://schemas.microsoft.com/office/drawing/2014/main" id="{8A31EEDB-6862-D346-BBF7-3D44188264AE}"/>
                    </a:ext>
                  </a:extLst>
                </p:cNvPr>
                <p:cNvPicPr/>
                <p:nvPr/>
              </p:nvPicPr>
              <p:blipFill>
                <a:blip r:embed="rId9"/>
                <a:stretch>
                  <a:fillRect/>
                </a:stretch>
              </p:blipFill>
              <p:spPr>
                <a:xfrm>
                  <a:off x="5868399" y="852214"/>
                  <a:ext cx="800224" cy="611902"/>
                </a:xfrm>
                <a:prstGeom prst="rect">
                  <a:avLst/>
                </a:prstGeom>
              </p:spPr>
            </p:pic>
          </mc:Fallback>
        </mc:AlternateContent>
      </p:grpSp>
      <p:pic>
        <p:nvPicPr>
          <p:cNvPr id="4" name="Audio 3">
            <a:hlinkClick r:id="" action="ppaction://media"/>
            <a:extLst>
              <a:ext uri="{FF2B5EF4-FFF2-40B4-BE49-F238E27FC236}">
                <a16:creationId xmlns:a16="http://schemas.microsoft.com/office/drawing/2014/main" id="{CB36AD1B-066A-9B48-BB74-04CE1CFB001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54768675"/>
      </p:ext>
    </p:extLst>
  </p:cSld>
  <p:clrMapOvr>
    <a:masterClrMapping/>
  </p:clrMapOvr>
  <mc:AlternateContent xmlns:mc="http://schemas.openxmlformats.org/markup-compatibility/2006" xmlns:p14="http://schemas.microsoft.com/office/powerpoint/2010/main">
    <mc:Choice Requires="p14">
      <p:transition spd="slow" p14:dur="2000" advTm="93651"/>
    </mc:Choice>
    <mc:Fallback xmlns="">
      <p:transition spd="slow" advTm="93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79DAF36-5B27-B34A-A0A1-20EFFF7A3CA2}"/>
              </a:ext>
            </a:extLst>
          </p:cNvPr>
          <p:cNvGrpSpPr/>
          <p:nvPr/>
        </p:nvGrpSpPr>
        <p:grpSpPr>
          <a:xfrm>
            <a:off x="567585" y="472613"/>
            <a:ext cx="2785215" cy="1058381"/>
            <a:chOff x="567585" y="472613"/>
            <a:chExt cx="6253107" cy="1058381"/>
          </a:xfrm>
        </p:grpSpPr>
        <p:sp>
          <p:nvSpPr>
            <p:cNvPr id="43" name="Rectangle 42">
              <a:extLst>
                <a:ext uri="{FF2B5EF4-FFF2-40B4-BE49-F238E27FC236}">
                  <a16:creationId xmlns:a16="http://schemas.microsoft.com/office/drawing/2014/main" id="{BE2FF4D4-3CE1-834A-87D1-3B79401607B2}"/>
                </a:ext>
              </a:extLst>
            </p:cNvPr>
            <p:cNvSpPr/>
            <p:nvPr/>
          </p:nvSpPr>
          <p:spPr>
            <a:xfrm>
              <a:off x="730728" y="472613"/>
              <a:ext cx="6089964" cy="922096"/>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9D0681D3-4CA6-EC4D-829B-E19CEE232044}"/>
                </a:ext>
              </a:extLst>
            </p:cNvPr>
            <p:cNvSpPr/>
            <p:nvPr/>
          </p:nvSpPr>
          <p:spPr>
            <a:xfrm>
              <a:off x="567585" y="608898"/>
              <a:ext cx="6120399" cy="9220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itle 1">
            <a:extLst>
              <a:ext uri="{FF2B5EF4-FFF2-40B4-BE49-F238E27FC236}">
                <a16:creationId xmlns:a16="http://schemas.microsoft.com/office/drawing/2014/main" id="{D60A4A62-B6E0-4F6A-83C5-A7CABB68703D}"/>
              </a:ext>
            </a:extLst>
          </p:cNvPr>
          <p:cNvSpPr>
            <a:spLocks noGrp="1"/>
          </p:cNvSpPr>
          <p:nvPr>
            <p:ph type="title"/>
          </p:nvPr>
        </p:nvSpPr>
        <p:spPr>
          <a:xfrm>
            <a:off x="742791" y="700020"/>
            <a:ext cx="3733675" cy="739852"/>
          </a:xfrm>
        </p:spPr>
        <p:txBody>
          <a:bodyPr>
            <a:normAutofit/>
          </a:bodyPr>
          <a:lstStyle/>
          <a:p>
            <a:r>
              <a:rPr lang="en-CA" b="1" dirty="0">
                <a:solidFill>
                  <a:schemeClr val="bg1">
                    <a:lumMod val="95000"/>
                  </a:schemeClr>
                </a:solidFill>
                <a:latin typeface="Proxima Nova" panose="02000506030000020004" pitchFamily="2" charset="0"/>
              </a:rPr>
              <a:t>Results</a:t>
            </a:r>
          </a:p>
        </p:txBody>
      </p:sp>
      <p:sp>
        <p:nvSpPr>
          <p:cNvPr id="41" name="Content Placeholder 2">
            <a:extLst>
              <a:ext uri="{FF2B5EF4-FFF2-40B4-BE49-F238E27FC236}">
                <a16:creationId xmlns:a16="http://schemas.microsoft.com/office/drawing/2014/main" id="{7A331E7E-EDC0-B443-9724-04F14F80B5FD}"/>
              </a:ext>
            </a:extLst>
          </p:cNvPr>
          <p:cNvSpPr>
            <a:spLocks noGrp="1"/>
          </p:cNvSpPr>
          <p:nvPr>
            <p:ph idx="1"/>
          </p:nvPr>
        </p:nvSpPr>
        <p:spPr>
          <a:xfrm>
            <a:off x="567586" y="1752317"/>
            <a:ext cx="6431255" cy="4381781"/>
          </a:xfrm>
        </p:spPr>
        <p:txBody>
          <a:bodyPr vert="horz" lIns="91440" tIns="45720" rIns="91440" bIns="45720" rtlCol="0">
            <a:normAutofit/>
          </a:bodyPr>
          <a:lstStyle/>
          <a:p>
            <a:pPr>
              <a:lnSpc>
                <a:spcPct val="110000"/>
              </a:lnSpc>
            </a:pPr>
            <a:r>
              <a:rPr lang="en-US" i="1" u="sng" dirty="0">
                <a:latin typeface="Proxima Nova" panose="02000506030000020004" pitchFamily="2" charset="0"/>
              </a:rPr>
              <a:t>Accuracy</a:t>
            </a:r>
          </a:p>
          <a:p>
            <a:pPr marL="0" indent="0">
              <a:lnSpc>
                <a:spcPct val="110000"/>
              </a:lnSpc>
              <a:buNone/>
            </a:pPr>
            <a:endParaRPr lang="en-US" dirty="0">
              <a:latin typeface="Proxima Nova" panose="02000506030000020004" pitchFamily="2" charset="0"/>
            </a:endParaRPr>
          </a:p>
          <a:p>
            <a:pPr>
              <a:lnSpc>
                <a:spcPct val="110000"/>
              </a:lnSpc>
            </a:pPr>
            <a:r>
              <a:rPr lang="en-US" dirty="0">
                <a:latin typeface="Proxima Nova" panose="02000506030000020004" pitchFamily="2" charset="0"/>
              </a:rPr>
              <a:t>Feature Importances</a:t>
            </a:r>
          </a:p>
          <a:p>
            <a:pPr>
              <a:lnSpc>
                <a:spcPct val="110000"/>
              </a:lnSpc>
            </a:pPr>
            <a:endParaRPr lang="en-US" dirty="0">
              <a:latin typeface="Proxima Nova" panose="02000506030000020004" pitchFamily="2" charset="0"/>
            </a:endParaRPr>
          </a:p>
          <a:p>
            <a:pPr>
              <a:lnSpc>
                <a:spcPct val="110000"/>
              </a:lnSpc>
            </a:pPr>
            <a:r>
              <a:rPr lang="en-US" dirty="0">
                <a:latin typeface="Proxima Nova" panose="02000506030000020004" pitchFamily="2" charset="0"/>
              </a:rPr>
              <a:t>Permutation Importances</a:t>
            </a:r>
          </a:p>
          <a:p>
            <a:pPr>
              <a:lnSpc>
                <a:spcPct val="110000"/>
              </a:lnSpc>
            </a:pPr>
            <a:endParaRPr lang="en-US" dirty="0">
              <a:latin typeface="Proxima Nova" panose="02000506030000020004" pitchFamily="2" charset="0"/>
            </a:endParaRPr>
          </a:p>
          <a:p>
            <a:pPr>
              <a:lnSpc>
                <a:spcPct val="110000"/>
              </a:lnSpc>
            </a:pPr>
            <a:r>
              <a:rPr lang="en-US" dirty="0">
                <a:latin typeface="Proxima Nova" panose="02000506030000020004" pitchFamily="2" charset="0"/>
              </a:rPr>
              <a:t>Sample Use Case</a:t>
            </a:r>
            <a:endParaRPr lang="en-US" sz="1800" dirty="0">
              <a:latin typeface="Proxima Nova" panose="02000506030000020004" pitchFamily="2" charset="0"/>
            </a:endParaRPr>
          </a:p>
          <a:p>
            <a:pPr>
              <a:lnSpc>
                <a:spcPct val="110000"/>
              </a:lnSpc>
            </a:pPr>
            <a:endParaRPr lang="en-US" sz="1800" dirty="0">
              <a:latin typeface="Proxima Nova" panose="02000506030000020004" pitchFamily="2" charset="0"/>
            </a:endParaRPr>
          </a:p>
          <a:p>
            <a:pPr>
              <a:lnSpc>
                <a:spcPct val="110000"/>
              </a:lnSpc>
            </a:pPr>
            <a:endParaRPr lang="en-US" dirty="0">
              <a:latin typeface="Proxima Nova" panose="02000506030000020004" pitchFamily="2" charset="0"/>
            </a:endParaRPr>
          </a:p>
          <a:p>
            <a:pPr marL="0" indent="0">
              <a:lnSpc>
                <a:spcPct val="110000"/>
              </a:lnSpc>
              <a:buNone/>
            </a:pPr>
            <a:endParaRPr lang="en-US" sz="1400" dirty="0"/>
          </a:p>
        </p:txBody>
      </p:sp>
      <p:pic>
        <p:nvPicPr>
          <p:cNvPr id="5" name="Picture 4" descr="Table, box and whisker chart&#10;&#10;Description automatically generated">
            <a:extLst>
              <a:ext uri="{FF2B5EF4-FFF2-40B4-BE49-F238E27FC236}">
                <a16:creationId xmlns:a16="http://schemas.microsoft.com/office/drawing/2014/main" id="{CE2BFE6C-E58E-9D41-BD65-DA89DD3C25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9414" y="2241550"/>
            <a:ext cx="6985000" cy="1187450"/>
          </a:xfrm>
          <a:prstGeom prst="rect">
            <a:avLst/>
          </a:prstGeom>
        </p:spPr>
      </p:pic>
      <p:pic>
        <p:nvPicPr>
          <p:cNvPr id="4" name="Audio 3">
            <a:hlinkClick r:id="" action="ppaction://media"/>
            <a:extLst>
              <a:ext uri="{FF2B5EF4-FFF2-40B4-BE49-F238E27FC236}">
                <a16:creationId xmlns:a16="http://schemas.microsoft.com/office/drawing/2014/main" id="{AFFFC593-2752-254B-AFB2-90E7E5225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81981885"/>
      </p:ext>
    </p:extLst>
  </p:cSld>
  <p:clrMapOvr>
    <a:masterClrMapping/>
  </p:clrMapOvr>
  <mc:AlternateContent xmlns:mc="http://schemas.openxmlformats.org/markup-compatibility/2006" xmlns:p14="http://schemas.microsoft.com/office/powerpoint/2010/main">
    <mc:Choice Requires="p14">
      <p:transition spd="slow" p14:dur="2000" advTm="22268"/>
    </mc:Choice>
    <mc:Fallback xmlns="">
      <p:transition spd="slow" advTm="22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79DAF36-5B27-B34A-A0A1-20EFFF7A3CA2}"/>
              </a:ext>
            </a:extLst>
          </p:cNvPr>
          <p:cNvGrpSpPr/>
          <p:nvPr/>
        </p:nvGrpSpPr>
        <p:grpSpPr>
          <a:xfrm>
            <a:off x="567585" y="472613"/>
            <a:ext cx="2785215" cy="1058381"/>
            <a:chOff x="567585" y="472613"/>
            <a:chExt cx="6253107" cy="1058381"/>
          </a:xfrm>
        </p:grpSpPr>
        <p:sp>
          <p:nvSpPr>
            <p:cNvPr id="43" name="Rectangle 42">
              <a:extLst>
                <a:ext uri="{FF2B5EF4-FFF2-40B4-BE49-F238E27FC236}">
                  <a16:creationId xmlns:a16="http://schemas.microsoft.com/office/drawing/2014/main" id="{BE2FF4D4-3CE1-834A-87D1-3B79401607B2}"/>
                </a:ext>
              </a:extLst>
            </p:cNvPr>
            <p:cNvSpPr/>
            <p:nvPr/>
          </p:nvSpPr>
          <p:spPr>
            <a:xfrm>
              <a:off x="730728" y="472613"/>
              <a:ext cx="6089964" cy="922096"/>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9D0681D3-4CA6-EC4D-829B-E19CEE232044}"/>
                </a:ext>
              </a:extLst>
            </p:cNvPr>
            <p:cNvSpPr/>
            <p:nvPr/>
          </p:nvSpPr>
          <p:spPr>
            <a:xfrm>
              <a:off x="567585" y="608898"/>
              <a:ext cx="6120399" cy="9220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itle 1">
            <a:extLst>
              <a:ext uri="{FF2B5EF4-FFF2-40B4-BE49-F238E27FC236}">
                <a16:creationId xmlns:a16="http://schemas.microsoft.com/office/drawing/2014/main" id="{D60A4A62-B6E0-4F6A-83C5-A7CABB68703D}"/>
              </a:ext>
            </a:extLst>
          </p:cNvPr>
          <p:cNvSpPr>
            <a:spLocks noGrp="1"/>
          </p:cNvSpPr>
          <p:nvPr>
            <p:ph type="title"/>
          </p:nvPr>
        </p:nvSpPr>
        <p:spPr>
          <a:xfrm>
            <a:off x="742791" y="700020"/>
            <a:ext cx="3433424" cy="739852"/>
          </a:xfrm>
        </p:spPr>
        <p:txBody>
          <a:bodyPr>
            <a:normAutofit/>
          </a:bodyPr>
          <a:lstStyle/>
          <a:p>
            <a:r>
              <a:rPr lang="en-CA" b="1" dirty="0">
                <a:solidFill>
                  <a:schemeClr val="bg1">
                    <a:lumMod val="95000"/>
                  </a:schemeClr>
                </a:solidFill>
                <a:latin typeface="Proxima Nova" panose="02000506030000020004" pitchFamily="2" charset="0"/>
              </a:rPr>
              <a:t>Results</a:t>
            </a:r>
          </a:p>
        </p:txBody>
      </p:sp>
      <p:sp>
        <p:nvSpPr>
          <p:cNvPr id="41" name="Content Placeholder 2">
            <a:extLst>
              <a:ext uri="{FF2B5EF4-FFF2-40B4-BE49-F238E27FC236}">
                <a16:creationId xmlns:a16="http://schemas.microsoft.com/office/drawing/2014/main" id="{7A331E7E-EDC0-B443-9724-04F14F80B5FD}"/>
              </a:ext>
            </a:extLst>
          </p:cNvPr>
          <p:cNvSpPr>
            <a:spLocks noGrp="1"/>
          </p:cNvSpPr>
          <p:nvPr>
            <p:ph idx="1"/>
          </p:nvPr>
        </p:nvSpPr>
        <p:spPr>
          <a:xfrm>
            <a:off x="567586" y="1752317"/>
            <a:ext cx="6431255" cy="4381781"/>
          </a:xfrm>
        </p:spPr>
        <p:txBody>
          <a:bodyPr vert="horz" lIns="91440" tIns="45720" rIns="91440" bIns="45720" rtlCol="0">
            <a:normAutofit/>
          </a:bodyPr>
          <a:lstStyle/>
          <a:p>
            <a:pPr>
              <a:lnSpc>
                <a:spcPct val="110000"/>
              </a:lnSpc>
            </a:pPr>
            <a:r>
              <a:rPr lang="en-US" dirty="0">
                <a:latin typeface="Proxima Nova" panose="02000506030000020004" pitchFamily="2" charset="0"/>
              </a:rPr>
              <a:t>Accuracy</a:t>
            </a:r>
          </a:p>
          <a:p>
            <a:pPr marL="0" indent="0">
              <a:lnSpc>
                <a:spcPct val="110000"/>
              </a:lnSpc>
              <a:buNone/>
            </a:pPr>
            <a:endParaRPr lang="en-US" dirty="0">
              <a:latin typeface="Proxima Nova" panose="02000506030000020004" pitchFamily="2" charset="0"/>
            </a:endParaRPr>
          </a:p>
          <a:p>
            <a:pPr>
              <a:lnSpc>
                <a:spcPct val="110000"/>
              </a:lnSpc>
            </a:pPr>
            <a:r>
              <a:rPr lang="en-US" i="1" u="sng" dirty="0">
                <a:latin typeface="Proxima Nova" panose="02000506030000020004" pitchFamily="2" charset="0"/>
              </a:rPr>
              <a:t>Feature Importances</a:t>
            </a:r>
          </a:p>
          <a:p>
            <a:pPr>
              <a:lnSpc>
                <a:spcPct val="110000"/>
              </a:lnSpc>
            </a:pPr>
            <a:endParaRPr lang="en-US" dirty="0">
              <a:latin typeface="Proxima Nova" panose="02000506030000020004" pitchFamily="2" charset="0"/>
            </a:endParaRPr>
          </a:p>
          <a:p>
            <a:pPr>
              <a:lnSpc>
                <a:spcPct val="110000"/>
              </a:lnSpc>
            </a:pPr>
            <a:r>
              <a:rPr lang="en-US" dirty="0">
                <a:latin typeface="Proxima Nova" panose="02000506030000020004" pitchFamily="2" charset="0"/>
              </a:rPr>
              <a:t>Permutation Importances</a:t>
            </a:r>
          </a:p>
          <a:p>
            <a:pPr>
              <a:lnSpc>
                <a:spcPct val="110000"/>
              </a:lnSpc>
            </a:pPr>
            <a:endParaRPr lang="en-US" dirty="0">
              <a:latin typeface="Proxima Nova" panose="02000506030000020004" pitchFamily="2" charset="0"/>
            </a:endParaRPr>
          </a:p>
          <a:p>
            <a:pPr>
              <a:lnSpc>
                <a:spcPct val="110000"/>
              </a:lnSpc>
            </a:pPr>
            <a:r>
              <a:rPr lang="en-US" dirty="0">
                <a:latin typeface="Proxima Nova" panose="02000506030000020004" pitchFamily="2" charset="0"/>
              </a:rPr>
              <a:t>Sample Use Case</a:t>
            </a:r>
            <a:endParaRPr lang="en-US" sz="1800" dirty="0">
              <a:latin typeface="Proxima Nova" panose="02000506030000020004" pitchFamily="2" charset="0"/>
            </a:endParaRPr>
          </a:p>
          <a:p>
            <a:pPr>
              <a:lnSpc>
                <a:spcPct val="110000"/>
              </a:lnSpc>
            </a:pPr>
            <a:endParaRPr lang="en-US" sz="1800" dirty="0">
              <a:latin typeface="Proxima Nova" panose="02000506030000020004" pitchFamily="2" charset="0"/>
            </a:endParaRPr>
          </a:p>
          <a:p>
            <a:pPr>
              <a:lnSpc>
                <a:spcPct val="110000"/>
              </a:lnSpc>
            </a:pPr>
            <a:endParaRPr lang="en-US" dirty="0">
              <a:latin typeface="Proxima Nova" panose="02000506030000020004" pitchFamily="2" charset="0"/>
            </a:endParaRPr>
          </a:p>
          <a:p>
            <a:pPr marL="0" indent="0">
              <a:lnSpc>
                <a:spcPct val="110000"/>
              </a:lnSpc>
              <a:buNone/>
            </a:pPr>
            <a:endParaRPr lang="en-US" sz="1400" dirty="0"/>
          </a:p>
        </p:txBody>
      </p:sp>
      <p:pic>
        <p:nvPicPr>
          <p:cNvPr id="8" name="Picture 7" descr="Table&#10;&#10;Description automatically generated">
            <a:extLst>
              <a:ext uri="{FF2B5EF4-FFF2-40B4-BE49-F238E27FC236}">
                <a16:creationId xmlns:a16="http://schemas.microsoft.com/office/drawing/2014/main" id="{A440754A-3E46-1742-88CB-49B9D54E9B3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540182" y="828781"/>
            <a:ext cx="3073718" cy="5200437"/>
          </a:xfrm>
          <a:prstGeom prst="rect">
            <a:avLst/>
          </a:prstGeom>
        </p:spPr>
      </p:pic>
      <p:pic>
        <p:nvPicPr>
          <p:cNvPr id="4" name="Audio 3">
            <a:hlinkClick r:id="" action="ppaction://media"/>
            <a:extLst>
              <a:ext uri="{FF2B5EF4-FFF2-40B4-BE49-F238E27FC236}">
                <a16:creationId xmlns:a16="http://schemas.microsoft.com/office/drawing/2014/main" id="{30C09119-E8CD-0743-AC0C-4E2668EF63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82355355"/>
      </p:ext>
    </p:extLst>
  </p:cSld>
  <p:clrMapOvr>
    <a:masterClrMapping/>
  </p:clrMapOvr>
  <mc:AlternateContent xmlns:mc="http://schemas.openxmlformats.org/markup-compatibility/2006" xmlns:p14="http://schemas.microsoft.com/office/powerpoint/2010/main">
    <mc:Choice Requires="p14">
      <p:transition spd="slow" p14:dur="2000" advTm="19156"/>
    </mc:Choice>
    <mc:Fallback xmlns="">
      <p:transition spd="slow" advTm="19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79DAF36-5B27-B34A-A0A1-20EFFF7A3CA2}"/>
              </a:ext>
            </a:extLst>
          </p:cNvPr>
          <p:cNvGrpSpPr/>
          <p:nvPr/>
        </p:nvGrpSpPr>
        <p:grpSpPr>
          <a:xfrm>
            <a:off x="567585" y="472613"/>
            <a:ext cx="2785215" cy="1058381"/>
            <a:chOff x="567585" y="472613"/>
            <a:chExt cx="6253107" cy="1058381"/>
          </a:xfrm>
        </p:grpSpPr>
        <p:sp>
          <p:nvSpPr>
            <p:cNvPr id="43" name="Rectangle 42">
              <a:extLst>
                <a:ext uri="{FF2B5EF4-FFF2-40B4-BE49-F238E27FC236}">
                  <a16:creationId xmlns:a16="http://schemas.microsoft.com/office/drawing/2014/main" id="{BE2FF4D4-3CE1-834A-87D1-3B79401607B2}"/>
                </a:ext>
              </a:extLst>
            </p:cNvPr>
            <p:cNvSpPr/>
            <p:nvPr/>
          </p:nvSpPr>
          <p:spPr>
            <a:xfrm>
              <a:off x="730728" y="472613"/>
              <a:ext cx="6089964" cy="922096"/>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9D0681D3-4CA6-EC4D-829B-E19CEE232044}"/>
                </a:ext>
              </a:extLst>
            </p:cNvPr>
            <p:cNvSpPr/>
            <p:nvPr/>
          </p:nvSpPr>
          <p:spPr>
            <a:xfrm>
              <a:off x="567585" y="608898"/>
              <a:ext cx="6120399" cy="9220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itle 1">
            <a:extLst>
              <a:ext uri="{FF2B5EF4-FFF2-40B4-BE49-F238E27FC236}">
                <a16:creationId xmlns:a16="http://schemas.microsoft.com/office/drawing/2014/main" id="{D60A4A62-B6E0-4F6A-83C5-A7CABB68703D}"/>
              </a:ext>
            </a:extLst>
          </p:cNvPr>
          <p:cNvSpPr>
            <a:spLocks noGrp="1"/>
          </p:cNvSpPr>
          <p:nvPr>
            <p:ph type="title"/>
          </p:nvPr>
        </p:nvSpPr>
        <p:spPr>
          <a:xfrm>
            <a:off x="742791" y="700020"/>
            <a:ext cx="3337890" cy="739852"/>
          </a:xfrm>
        </p:spPr>
        <p:txBody>
          <a:bodyPr>
            <a:normAutofit/>
          </a:bodyPr>
          <a:lstStyle/>
          <a:p>
            <a:r>
              <a:rPr lang="en-CA" b="1" dirty="0">
                <a:solidFill>
                  <a:schemeClr val="bg1">
                    <a:lumMod val="95000"/>
                  </a:schemeClr>
                </a:solidFill>
                <a:latin typeface="Proxima Nova" panose="02000506030000020004" pitchFamily="2" charset="0"/>
              </a:rPr>
              <a:t>Results</a:t>
            </a:r>
          </a:p>
        </p:txBody>
      </p:sp>
      <p:sp>
        <p:nvSpPr>
          <p:cNvPr id="41" name="Content Placeholder 2">
            <a:extLst>
              <a:ext uri="{FF2B5EF4-FFF2-40B4-BE49-F238E27FC236}">
                <a16:creationId xmlns:a16="http://schemas.microsoft.com/office/drawing/2014/main" id="{7A331E7E-EDC0-B443-9724-04F14F80B5FD}"/>
              </a:ext>
            </a:extLst>
          </p:cNvPr>
          <p:cNvSpPr>
            <a:spLocks noGrp="1"/>
          </p:cNvSpPr>
          <p:nvPr>
            <p:ph idx="1"/>
          </p:nvPr>
        </p:nvSpPr>
        <p:spPr>
          <a:xfrm>
            <a:off x="567586" y="1752317"/>
            <a:ext cx="6431255" cy="4381781"/>
          </a:xfrm>
        </p:spPr>
        <p:txBody>
          <a:bodyPr vert="horz" lIns="91440" tIns="45720" rIns="91440" bIns="45720" rtlCol="0">
            <a:normAutofit/>
          </a:bodyPr>
          <a:lstStyle/>
          <a:p>
            <a:pPr>
              <a:lnSpc>
                <a:spcPct val="110000"/>
              </a:lnSpc>
            </a:pPr>
            <a:r>
              <a:rPr lang="en-US" dirty="0">
                <a:latin typeface="Proxima Nova" panose="02000506030000020004" pitchFamily="2" charset="0"/>
              </a:rPr>
              <a:t>Accuracy</a:t>
            </a:r>
          </a:p>
          <a:p>
            <a:pPr marL="0" indent="0">
              <a:lnSpc>
                <a:spcPct val="110000"/>
              </a:lnSpc>
              <a:buNone/>
            </a:pPr>
            <a:endParaRPr lang="en-US" dirty="0">
              <a:latin typeface="Proxima Nova" panose="02000506030000020004" pitchFamily="2" charset="0"/>
            </a:endParaRPr>
          </a:p>
          <a:p>
            <a:pPr>
              <a:lnSpc>
                <a:spcPct val="110000"/>
              </a:lnSpc>
            </a:pPr>
            <a:r>
              <a:rPr lang="en-US" dirty="0">
                <a:latin typeface="Proxima Nova" panose="02000506030000020004" pitchFamily="2" charset="0"/>
              </a:rPr>
              <a:t>Feature Importances</a:t>
            </a:r>
          </a:p>
          <a:p>
            <a:pPr>
              <a:lnSpc>
                <a:spcPct val="110000"/>
              </a:lnSpc>
            </a:pPr>
            <a:endParaRPr lang="en-US" dirty="0">
              <a:latin typeface="Proxima Nova" panose="02000506030000020004" pitchFamily="2" charset="0"/>
            </a:endParaRPr>
          </a:p>
          <a:p>
            <a:pPr>
              <a:lnSpc>
                <a:spcPct val="110000"/>
              </a:lnSpc>
            </a:pPr>
            <a:r>
              <a:rPr lang="en-US" i="1" u="sng" dirty="0">
                <a:latin typeface="Proxima Nova" panose="02000506030000020004" pitchFamily="2" charset="0"/>
              </a:rPr>
              <a:t>Permutation Importances</a:t>
            </a:r>
          </a:p>
          <a:p>
            <a:pPr>
              <a:lnSpc>
                <a:spcPct val="110000"/>
              </a:lnSpc>
            </a:pPr>
            <a:endParaRPr lang="en-US" dirty="0">
              <a:latin typeface="Proxima Nova" panose="02000506030000020004" pitchFamily="2" charset="0"/>
            </a:endParaRPr>
          </a:p>
          <a:p>
            <a:pPr>
              <a:lnSpc>
                <a:spcPct val="110000"/>
              </a:lnSpc>
            </a:pPr>
            <a:r>
              <a:rPr lang="en-US" dirty="0">
                <a:latin typeface="Proxima Nova" panose="02000506030000020004" pitchFamily="2" charset="0"/>
              </a:rPr>
              <a:t>Sample Use Case</a:t>
            </a:r>
            <a:endParaRPr lang="en-US" sz="1800" dirty="0">
              <a:latin typeface="Proxima Nova" panose="02000506030000020004" pitchFamily="2" charset="0"/>
            </a:endParaRPr>
          </a:p>
          <a:p>
            <a:pPr>
              <a:lnSpc>
                <a:spcPct val="110000"/>
              </a:lnSpc>
            </a:pPr>
            <a:endParaRPr lang="en-US" sz="1800" dirty="0">
              <a:latin typeface="Proxima Nova" panose="02000506030000020004" pitchFamily="2" charset="0"/>
            </a:endParaRPr>
          </a:p>
          <a:p>
            <a:pPr>
              <a:lnSpc>
                <a:spcPct val="110000"/>
              </a:lnSpc>
            </a:pPr>
            <a:endParaRPr lang="en-US" dirty="0">
              <a:latin typeface="Proxima Nova" panose="02000506030000020004" pitchFamily="2" charset="0"/>
            </a:endParaRPr>
          </a:p>
          <a:p>
            <a:pPr marL="0" indent="0">
              <a:lnSpc>
                <a:spcPct val="110000"/>
              </a:lnSpc>
              <a:buNone/>
            </a:pPr>
            <a:endParaRPr lang="en-US" sz="1400" dirty="0"/>
          </a:p>
        </p:txBody>
      </p:sp>
      <p:pic>
        <p:nvPicPr>
          <p:cNvPr id="9" name="Picture 8">
            <a:extLst>
              <a:ext uri="{FF2B5EF4-FFF2-40B4-BE49-F238E27FC236}">
                <a16:creationId xmlns:a16="http://schemas.microsoft.com/office/drawing/2014/main" id="{F36E29D5-65E1-3E4D-A173-A354D0F02FD7}"/>
              </a:ext>
            </a:extLst>
          </p:cNvPr>
          <p:cNvPicPr/>
          <p:nvPr/>
        </p:nvPicPr>
        <p:blipFill>
          <a:blip r:embed="rId5">
            <a:extLst>
              <a:ext uri="{28A0092B-C50C-407E-A947-70E740481C1C}">
                <a14:useLocalDpi xmlns:a14="http://schemas.microsoft.com/office/drawing/2010/main" val="0"/>
              </a:ext>
            </a:extLst>
          </a:blip>
          <a:srcRect/>
          <a:stretch/>
        </p:blipFill>
        <p:spPr>
          <a:xfrm>
            <a:off x="5721350" y="1164179"/>
            <a:ext cx="4273550" cy="4529642"/>
          </a:xfrm>
          <a:prstGeom prst="rect">
            <a:avLst/>
          </a:prstGeom>
        </p:spPr>
      </p:pic>
      <p:pic>
        <p:nvPicPr>
          <p:cNvPr id="6" name="Audio 5">
            <a:hlinkClick r:id="" action="ppaction://media"/>
            <a:extLst>
              <a:ext uri="{FF2B5EF4-FFF2-40B4-BE49-F238E27FC236}">
                <a16:creationId xmlns:a16="http://schemas.microsoft.com/office/drawing/2014/main" id="{39EABE84-839D-C942-8B54-6EF0BC0769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03794935"/>
      </p:ext>
    </p:extLst>
  </p:cSld>
  <p:clrMapOvr>
    <a:masterClrMapping/>
  </p:clrMapOvr>
  <mc:AlternateContent xmlns:mc="http://schemas.openxmlformats.org/markup-compatibility/2006" xmlns:p14="http://schemas.microsoft.com/office/powerpoint/2010/main">
    <mc:Choice Requires="p14">
      <p:transition spd="slow" p14:dur="2000" advTm="42576"/>
    </mc:Choice>
    <mc:Fallback xmlns="">
      <p:transition spd="slow" advTm="42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79DAF36-5B27-B34A-A0A1-20EFFF7A3CA2}"/>
              </a:ext>
            </a:extLst>
          </p:cNvPr>
          <p:cNvGrpSpPr/>
          <p:nvPr/>
        </p:nvGrpSpPr>
        <p:grpSpPr>
          <a:xfrm>
            <a:off x="567585" y="472613"/>
            <a:ext cx="2785215" cy="1058381"/>
            <a:chOff x="567585" y="472613"/>
            <a:chExt cx="6253107" cy="1058381"/>
          </a:xfrm>
        </p:grpSpPr>
        <p:sp>
          <p:nvSpPr>
            <p:cNvPr id="43" name="Rectangle 42">
              <a:extLst>
                <a:ext uri="{FF2B5EF4-FFF2-40B4-BE49-F238E27FC236}">
                  <a16:creationId xmlns:a16="http://schemas.microsoft.com/office/drawing/2014/main" id="{BE2FF4D4-3CE1-834A-87D1-3B79401607B2}"/>
                </a:ext>
              </a:extLst>
            </p:cNvPr>
            <p:cNvSpPr/>
            <p:nvPr/>
          </p:nvSpPr>
          <p:spPr>
            <a:xfrm>
              <a:off x="730728" y="472613"/>
              <a:ext cx="6089964" cy="922096"/>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9D0681D3-4CA6-EC4D-829B-E19CEE232044}"/>
                </a:ext>
              </a:extLst>
            </p:cNvPr>
            <p:cNvSpPr/>
            <p:nvPr/>
          </p:nvSpPr>
          <p:spPr>
            <a:xfrm>
              <a:off x="567585" y="608898"/>
              <a:ext cx="6120399" cy="9220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itle 1">
            <a:extLst>
              <a:ext uri="{FF2B5EF4-FFF2-40B4-BE49-F238E27FC236}">
                <a16:creationId xmlns:a16="http://schemas.microsoft.com/office/drawing/2014/main" id="{D60A4A62-B6E0-4F6A-83C5-A7CABB68703D}"/>
              </a:ext>
            </a:extLst>
          </p:cNvPr>
          <p:cNvSpPr>
            <a:spLocks noGrp="1"/>
          </p:cNvSpPr>
          <p:nvPr>
            <p:ph type="title"/>
          </p:nvPr>
        </p:nvSpPr>
        <p:spPr>
          <a:xfrm>
            <a:off x="742791" y="700020"/>
            <a:ext cx="3747322" cy="739852"/>
          </a:xfrm>
        </p:spPr>
        <p:txBody>
          <a:bodyPr>
            <a:normAutofit/>
          </a:bodyPr>
          <a:lstStyle/>
          <a:p>
            <a:r>
              <a:rPr lang="en-CA" b="1" dirty="0">
                <a:solidFill>
                  <a:schemeClr val="bg1">
                    <a:lumMod val="95000"/>
                  </a:schemeClr>
                </a:solidFill>
                <a:latin typeface="Proxima Nova" panose="02000506030000020004" pitchFamily="2" charset="0"/>
              </a:rPr>
              <a:t>Results</a:t>
            </a:r>
          </a:p>
        </p:txBody>
      </p:sp>
      <p:sp>
        <p:nvSpPr>
          <p:cNvPr id="41" name="Content Placeholder 2">
            <a:extLst>
              <a:ext uri="{FF2B5EF4-FFF2-40B4-BE49-F238E27FC236}">
                <a16:creationId xmlns:a16="http://schemas.microsoft.com/office/drawing/2014/main" id="{7A331E7E-EDC0-B443-9724-04F14F80B5FD}"/>
              </a:ext>
            </a:extLst>
          </p:cNvPr>
          <p:cNvSpPr>
            <a:spLocks noGrp="1"/>
          </p:cNvSpPr>
          <p:nvPr>
            <p:ph idx="1"/>
          </p:nvPr>
        </p:nvSpPr>
        <p:spPr>
          <a:xfrm>
            <a:off x="567586" y="1752317"/>
            <a:ext cx="6431255" cy="4381781"/>
          </a:xfrm>
        </p:spPr>
        <p:txBody>
          <a:bodyPr vert="horz" lIns="91440" tIns="45720" rIns="91440" bIns="45720" rtlCol="0">
            <a:normAutofit/>
          </a:bodyPr>
          <a:lstStyle/>
          <a:p>
            <a:pPr>
              <a:lnSpc>
                <a:spcPct val="110000"/>
              </a:lnSpc>
            </a:pPr>
            <a:r>
              <a:rPr lang="en-US" dirty="0">
                <a:latin typeface="Proxima Nova" panose="02000506030000020004" pitchFamily="2" charset="0"/>
              </a:rPr>
              <a:t>Accuracy</a:t>
            </a:r>
          </a:p>
          <a:p>
            <a:pPr marL="0" indent="0">
              <a:lnSpc>
                <a:spcPct val="110000"/>
              </a:lnSpc>
              <a:buNone/>
            </a:pPr>
            <a:endParaRPr lang="en-US" dirty="0">
              <a:latin typeface="Proxima Nova" panose="02000506030000020004" pitchFamily="2" charset="0"/>
            </a:endParaRPr>
          </a:p>
          <a:p>
            <a:pPr>
              <a:lnSpc>
                <a:spcPct val="110000"/>
              </a:lnSpc>
            </a:pPr>
            <a:r>
              <a:rPr lang="en-US" dirty="0">
                <a:latin typeface="Proxima Nova" panose="02000506030000020004" pitchFamily="2" charset="0"/>
              </a:rPr>
              <a:t>Feature Importances</a:t>
            </a:r>
          </a:p>
          <a:p>
            <a:pPr>
              <a:lnSpc>
                <a:spcPct val="110000"/>
              </a:lnSpc>
            </a:pPr>
            <a:endParaRPr lang="en-US" dirty="0">
              <a:latin typeface="Proxima Nova" panose="02000506030000020004" pitchFamily="2" charset="0"/>
            </a:endParaRPr>
          </a:p>
          <a:p>
            <a:pPr>
              <a:lnSpc>
                <a:spcPct val="110000"/>
              </a:lnSpc>
            </a:pPr>
            <a:r>
              <a:rPr lang="en-US" dirty="0">
                <a:latin typeface="Proxima Nova" panose="02000506030000020004" pitchFamily="2" charset="0"/>
              </a:rPr>
              <a:t>Permutation Importances</a:t>
            </a:r>
          </a:p>
          <a:p>
            <a:pPr>
              <a:lnSpc>
                <a:spcPct val="110000"/>
              </a:lnSpc>
            </a:pPr>
            <a:endParaRPr lang="en-US" dirty="0">
              <a:latin typeface="Proxima Nova" panose="02000506030000020004" pitchFamily="2" charset="0"/>
            </a:endParaRPr>
          </a:p>
          <a:p>
            <a:pPr>
              <a:lnSpc>
                <a:spcPct val="110000"/>
              </a:lnSpc>
            </a:pPr>
            <a:r>
              <a:rPr lang="en-US" i="1" u="sng" dirty="0">
                <a:latin typeface="Proxima Nova" panose="02000506030000020004" pitchFamily="2" charset="0"/>
              </a:rPr>
              <a:t>Sample Use Case</a:t>
            </a:r>
            <a:endParaRPr lang="en-US" sz="1800" i="1" u="sng" dirty="0">
              <a:latin typeface="Proxima Nova" panose="02000506030000020004" pitchFamily="2" charset="0"/>
            </a:endParaRPr>
          </a:p>
          <a:p>
            <a:pPr>
              <a:lnSpc>
                <a:spcPct val="110000"/>
              </a:lnSpc>
            </a:pPr>
            <a:endParaRPr lang="en-US" sz="1800" dirty="0">
              <a:latin typeface="Proxima Nova" panose="02000506030000020004" pitchFamily="2" charset="0"/>
            </a:endParaRPr>
          </a:p>
          <a:p>
            <a:pPr>
              <a:lnSpc>
                <a:spcPct val="110000"/>
              </a:lnSpc>
            </a:pPr>
            <a:endParaRPr lang="en-US" dirty="0">
              <a:latin typeface="Proxima Nova" panose="02000506030000020004" pitchFamily="2" charset="0"/>
            </a:endParaRPr>
          </a:p>
          <a:p>
            <a:pPr marL="0" indent="0">
              <a:lnSpc>
                <a:spcPct val="110000"/>
              </a:lnSpc>
              <a:buNone/>
            </a:pPr>
            <a:endParaRPr lang="en-US" sz="1400" dirty="0"/>
          </a:p>
        </p:txBody>
      </p:sp>
      <p:pic>
        <p:nvPicPr>
          <p:cNvPr id="8" name="Content Placeholder 4">
            <a:extLst>
              <a:ext uri="{FF2B5EF4-FFF2-40B4-BE49-F238E27FC236}">
                <a16:creationId xmlns:a16="http://schemas.microsoft.com/office/drawing/2014/main" id="{A939ABE0-BD67-B64A-B6C6-5DDBB58B4D2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20193" y="2205831"/>
            <a:ext cx="6617202" cy="2235200"/>
          </a:xfrm>
          <a:prstGeom prst="rect">
            <a:avLst/>
          </a:prstGeom>
        </p:spPr>
      </p:pic>
      <p:pic>
        <p:nvPicPr>
          <p:cNvPr id="5" name="Audio 4">
            <a:hlinkClick r:id="" action="ppaction://media"/>
            <a:extLst>
              <a:ext uri="{FF2B5EF4-FFF2-40B4-BE49-F238E27FC236}">
                <a16:creationId xmlns:a16="http://schemas.microsoft.com/office/drawing/2014/main" id="{039950EF-4E28-EB49-8C3F-C9E6786238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8449988"/>
      </p:ext>
    </p:extLst>
  </p:cSld>
  <p:clrMapOvr>
    <a:masterClrMapping/>
  </p:clrMapOvr>
  <mc:AlternateContent xmlns:mc="http://schemas.openxmlformats.org/markup-compatibility/2006" xmlns:p14="http://schemas.microsoft.com/office/powerpoint/2010/main">
    <mc:Choice Requires="p14">
      <p:transition spd="slow" p14:dur="2000" advTm="22384"/>
    </mc:Choice>
    <mc:Fallback xmlns="">
      <p:transition spd="slow" advTm="22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385</TotalTime>
  <Words>1477</Words>
  <Application>Microsoft Macintosh PowerPoint</Application>
  <PresentationFormat>Widescreen</PresentationFormat>
  <Paragraphs>121</Paragraphs>
  <Slides>11</Slides>
  <Notes>11</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Calisto MT</vt:lpstr>
      <vt:lpstr>Kollektif</vt:lpstr>
      <vt:lpstr>Proxima Nova</vt:lpstr>
      <vt:lpstr>Univers Condensed</vt:lpstr>
      <vt:lpstr>ChronicleVTI</vt:lpstr>
      <vt:lpstr>Used car Price predictions</vt:lpstr>
      <vt:lpstr>Presentation roadmap</vt:lpstr>
      <vt:lpstr>Problem</vt:lpstr>
      <vt:lpstr>Dataset AND issues</vt:lpstr>
      <vt:lpstr>SOLUTION</vt:lpstr>
      <vt:lpstr>Results</vt:lpstr>
      <vt:lpstr>Results</vt:lpstr>
      <vt:lpstr>Results</vt:lpstr>
      <vt:lpstr>Results</vt:lpstr>
      <vt:lpstr>Takeaways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Quantum</dc:creator>
  <cp:lastModifiedBy>Clare McMullen</cp:lastModifiedBy>
  <cp:revision>62</cp:revision>
  <dcterms:created xsi:type="dcterms:W3CDTF">2021-03-29T19:27:23Z</dcterms:created>
  <dcterms:modified xsi:type="dcterms:W3CDTF">2021-04-20T00:15:55Z</dcterms:modified>
</cp:coreProperties>
</file>